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59"/>
  </p:notesMasterIdLst>
  <p:sldIdLst>
    <p:sldId id="256" r:id="rId3"/>
    <p:sldId id="299" r:id="rId4"/>
    <p:sldId id="339" r:id="rId5"/>
    <p:sldId id="344" r:id="rId6"/>
    <p:sldId id="349" r:id="rId7"/>
    <p:sldId id="340" r:id="rId8"/>
    <p:sldId id="348" r:id="rId9"/>
    <p:sldId id="345" r:id="rId10"/>
    <p:sldId id="347" r:id="rId11"/>
    <p:sldId id="264" r:id="rId12"/>
    <p:sldId id="352" r:id="rId13"/>
    <p:sldId id="353" r:id="rId14"/>
    <p:sldId id="342" r:id="rId15"/>
    <p:sldId id="350" r:id="rId16"/>
    <p:sldId id="357" r:id="rId17"/>
    <p:sldId id="351" r:id="rId18"/>
    <p:sldId id="358" r:id="rId19"/>
    <p:sldId id="300" r:id="rId20"/>
    <p:sldId id="301" r:id="rId21"/>
    <p:sldId id="302" r:id="rId22"/>
    <p:sldId id="303" r:id="rId23"/>
    <p:sldId id="304" r:id="rId24"/>
    <p:sldId id="305" r:id="rId25"/>
    <p:sldId id="307" r:id="rId26"/>
    <p:sldId id="308" r:id="rId27"/>
    <p:sldId id="309" r:id="rId28"/>
    <p:sldId id="311" r:id="rId29"/>
    <p:sldId id="312" r:id="rId30"/>
    <p:sldId id="313" r:id="rId31"/>
    <p:sldId id="315" r:id="rId32"/>
    <p:sldId id="314" r:id="rId33"/>
    <p:sldId id="316" r:id="rId34"/>
    <p:sldId id="317" r:id="rId35"/>
    <p:sldId id="318" r:id="rId36"/>
    <p:sldId id="319" r:id="rId37"/>
    <p:sldId id="321" r:id="rId38"/>
    <p:sldId id="333" r:id="rId39"/>
    <p:sldId id="322" r:id="rId40"/>
    <p:sldId id="323" r:id="rId41"/>
    <p:sldId id="324" r:id="rId42"/>
    <p:sldId id="325" r:id="rId43"/>
    <p:sldId id="326" r:id="rId44"/>
    <p:sldId id="327" r:id="rId45"/>
    <p:sldId id="334" r:id="rId46"/>
    <p:sldId id="335" r:id="rId47"/>
    <p:sldId id="328" r:id="rId48"/>
    <p:sldId id="329" r:id="rId49"/>
    <p:sldId id="330" r:id="rId50"/>
    <p:sldId id="336" r:id="rId51"/>
    <p:sldId id="331" r:id="rId52"/>
    <p:sldId id="337" r:id="rId53"/>
    <p:sldId id="346" r:id="rId54"/>
    <p:sldId id="320" r:id="rId55"/>
    <p:sldId id="355" r:id="rId56"/>
    <p:sldId id="354" r:id="rId57"/>
    <p:sldId id="35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70704" autoAdjust="0"/>
  </p:normalViewPr>
  <p:slideViewPr>
    <p:cSldViewPr snapToGrid="0">
      <p:cViewPr>
        <p:scale>
          <a:sx n="100" d="100"/>
          <a:sy n="100" d="100"/>
        </p:scale>
        <p:origin x="2624"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4/2/2019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21</a:t>
            </a:fld>
            <a:endParaRPr lang="en-US"/>
          </a:p>
        </p:txBody>
      </p:sp>
    </p:spTree>
    <p:extLst>
      <p:ext uri="{BB962C8B-B14F-4D97-AF65-F5344CB8AC3E}">
        <p14:creationId xmlns:p14="http://schemas.microsoft.com/office/powerpoint/2010/main" val="372988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ngle_Lines">
    <p:bg>
      <p:bgRef idx="1001">
        <a:schemeClr val="bg1"/>
      </p:bgRef>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DAA538E-3C43-4881-9A33-4C4D33F2F525}"/>
              </a:ext>
            </a:extLst>
          </p:cNvPr>
          <p:cNvSpPr>
            <a:spLocks noGrp="1"/>
          </p:cNvSpPr>
          <p:nvPr>
            <p:ph type="body" sz="quarter" idx="10"/>
          </p:nvPr>
        </p:nvSpPr>
        <p:spPr>
          <a:xfrm>
            <a:off x="241300" y="6646"/>
            <a:ext cx="11696700" cy="783931"/>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191605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4/2/2019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activation-functions-neural-networks-1cbd9f8d91d6"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l-cheatsheet.readthedocs.io/en/latest/loss_functions.html" TargetMode="External"/><Relationship Id="rId2" Type="http://schemas.openxmlformats.org/officeDocument/2006/relationships/hyperlink" Target="https://towardsdatascience.com/deep-learning-which-loss-and-activation-functions-should-i-use-ac02f1c56aa8"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owardsdatascience.com/deep-learning-which-loss-and-activation-functions-should-i-use-ac02f1c56aa8"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towardsdatascience.com/deep-learning-which-loss-and-activation-functions-should-i-use-ac02f1c56aa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edium.com/data-science-bootcamp/understand-the-softmax-function-in-minutes-f3a59641e86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datathings/neural-networks-and-backpropagation-explained-in-a-simple-way-f540a3611f5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montjoile/an-introduction-to-gradient-descent-algorithm-34cf3cee752b"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png"/><Relationship Id="rId7"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14prakash/back-propagation-is-very-simple-who-made-it-complicated-97b794c97e5c"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0.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s://towardsdatascience.com/gradient-descent-algorithm-and-its-variants-10f652806a3" TargetMode="External"/><Relationship Id="rId4" Type="http://schemas.openxmlformats.org/officeDocument/2006/relationships/hyperlink" Target="https://medium.com/@montjoile/an-introduction-to-gradient-descent-algorithm-34cf3cee752b"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owardsdatascience.com/how-to-build-your-own-neural-network-from-scratch-in-python-68998a08e4f6"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owardsdatascience.com/how-to-build-your-own-neural-network-from-scratch-in-python-68998a08e4f6"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dirty="0" smtClean="0"/>
              <a:t>Neural Network</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2019-03-27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Mathematical Model of a Neuron</a:t>
            </a:r>
            <a:endParaRPr lang="en-US" dirty="0"/>
          </a:p>
        </p:txBody>
      </p:sp>
      <p:pic>
        <p:nvPicPr>
          <p:cNvPr id="2" name="Picture 1"/>
          <p:cNvPicPr>
            <a:picLocks noChangeAspect="1"/>
          </p:cNvPicPr>
          <p:nvPr/>
        </p:nvPicPr>
        <p:blipFill>
          <a:blip r:embed="rId2"/>
          <a:stretch>
            <a:fillRect/>
          </a:stretch>
        </p:blipFill>
        <p:spPr>
          <a:xfrm>
            <a:off x="1727200" y="1143000"/>
            <a:ext cx="8724900" cy="5276850"/>
          </a:xfrm>
          <a:prstGeom prst="rect">
            <a:avLst/>
          </a:prstGeom>
        </p:spPr>
      </p:pic>
    </p:spTree>
    <p:extLst>
      <p:ext uri="{BB962C8B-B14F-4D97-AF65-F5344CB8AC3E}">
        <p14:creationId xmlns:p14="http://schemas.microsoft.com/office/powerpoint/2010/main" val="381092833"/>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a:t>
            </a:r>
            <a:endParaRPr lang="en-US" dirty="0"/>
          </a:p>
        </p:txBody>
      </p:sp>
      <p:pic>
        <p:nvPicPr>
          <p:cNvPr id="3" name="Picture 2"/>
          <p:cNvPicPr>
            <a:picLocks noChangeAspect="1"/>
          </p:cNvPicPr>
          <p:nvPr/>
        </p:nvPicPr>
        <p:blipFill>
          <a:blip r:embed="rId2"/>
          <a:stretch>
            <a:fillRect/>
          </a:stretch>
        </p:blipFill>
        <p:spPr>
          <a:xfrm>
            <a:off x="1718627" y="1123950"/>
            <a:ext cx="8772525" cy="5610225"/>
          </a:xfrm>
          <a:prstGeom prst="rect">
            <a:avLst/>
          </a:prstGeom>
        </p:spPr>
      </p:pic>
    </p:spTree>
    <p:extLst>
      <p:ext uri="{BB962C8B-B14F-4D97-AF65-F5344CB8AC3E}">
        <p14:creationId xmlns:p14="http://schemas.microsoft.com/office/powerpoint/2010/main" val="4145883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 and Their Derivatives</a:t>
            </a:r>
            <a:endParaRPr lang="en-US" dirty="0"/>
          </a:p>
        </p:txBody>
      </p:sp>
      <p:pic>
        <p:nvPicPr>
          <p:cNvPr id="9218" name="Picture 2" descr="https://cdn-images-1.medium.com/max/132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079399"/>
            <a:ext cx="7121525" cy="5548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05800" y="5704482"/>
            <a:ext cx="3662680" cy="923330"/>
          </a:xfrm>
          <a:prstGeom prst="rect">
            <a:avLst/>
          </a:prstGeom>
        </p:spPr>
        <p:txBody>
          <a:bodyPr wrap="square">
            <a:spAutoFit/>
          </a:bodyPr>
          <a:lstStyle/>
          <a:p>
            <a:r>
              <a:rPr lang="en-US" dirty="0">
                <a:hlinkClick r:id="rId3"/>
              </a:rPr>
              <a:t>https://</a:t>
            </a:r>
            <a:r>
              <a:rPr lang="en-US" dirty="0" smtClean="0">
                <a:hlinkClick r:id="rId3"/>
              </a:rPr>
              <a:t>towardsdatascience.com/activation-functions-neural-networks-1cbd9f8d91d6</a:t>
            </a:r>
            <a:r>
              <a:rPr lang="en-US" dirty="0" smtClean="0"/>
              <a:t> </a:t>
            </a:r>
            <a:endParaRPr lang="en-US" dirty="0"/>
          </a:p>
        </p:txBody>
      </p:sp>
    </p:spTree>
    <p:extLst>
      <p:ext uri="{BB962C8B-B14F-4D97-AF65-F5344CB8AC3E}">
        <p14:creationId xmlns:p14="http://schemas.microsoft.com/office/powerpoint/2010/main" val="3302114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Loss Function</a:t>
            </a:r>
            <a:endParaRPr lang="en-US" dirty="0"/>
          </a:p>
        </p:txBody>
      </p:sp>
      <p:sp>
        <p:nvSpPr>
          <p:cNvPr id="3" name="Rectangle 2"/>
          <p:cNvSpPr/>
          <p:nvPr/>
        </p:nvSpPr>
        <p:spPr>
          <a:xfrm>
            <a:off x="241299" y="5977572"/>
            <a:ext cx="11087635" cy="646331"/>
          </a:xfrm>
          <a:prstGeom prst="rect">
            <a:avLst/>
          </a:prstGeom>
        </p:spPr>
        <p:txBody>
          <a:bodyPr wrap="square">
            <a:spAutoFit/>
          </a:bodyPr>
          <a:lstStyle/>
          <a:p>
            <a:r>
              <a:rPr lang="en-US">
                <a:hlinkClick r:id="rId2"/>
              </a:rPr>
              <a:t>https://towardsdatascience.com/deep-learning-which-loss-and-activation-functions-should-i-use-ac02f1c56aa8</a:t>
            </a:r>
            <a:endParaRPr lang="en-US" smtClean="0">
              <a:hlinkClick r:id="rId3"/>
            </a:endParaRPr>
          </a:p>
          <a:p>
            <a:r>
              <a:rPr lang="en-US" dirty="0" smtClean="0">
                <a:hlinkClick r:id="rId3"/>
              </a:rPr>
              <a:t>https</a:t>
            </a:r>
            <a:r>
              <a:rPr lang="en-US" dirty="0">
                <a:hlinkClick r:id="rId3"/>
              </a:rPr>
              <a:t>://ml-cheatsheet.readthedocs.io/en/latest/loss_functions.html</a:t>
            </a:r>
            <a:endParaRPr lang="en-US" dirty="0"/>
          </a:p>
        </p:txBody>
      </p:sp>
      <p:sp>
        <p:nvSpPr>
          <p:cNvPr id="4" name="Rectangle 3"/>
          <p:cNvSpPr/>
          <p:nvPr/>
        </p:nvSpPr>
        <p:spPr>
          <a:xfrm>
            <a:off x="241298" y="946835"/>
            <a:ext cx="11544301" cy="923330"/>
          </a:xfrm>
          <a:prstGeom prst="rect">
            <a:avLst/>
          </a:prstGeom>
        </p:spPr>
        <p:txBody>
          <a:bodyPr wrap="square">
            <a:spAutoFit/>
          </a:bodyPr>
          <a:lstStyle/>
          <a:p>
            <a:pPr>
              <a:lnSpc>
                <a:spcPct val="150000"/>
              </a:lnSpc>
            </a:pPr>
            <a:r>
              <a:rPr lang="en-US" dirty="0">
                <a:latin typeface="medium-content-serif-font"/>
              </a:rPr>
              <a:t>There are many available loss functions, and the nature of our problem should dictate our choice of loss function. </a:t>
            </a:r>
            <a:endParaRPr lang="en-US" dirty="0"/>
          </a:p>
        </p:txBody>
      </p:sp>
      <p:pic>
        <p:nvPicPr>
          <p:cNvPr id="5" name="Picture 4"/>
          <p:cNvPicPr>
            <a:picLocks noChangeAspect="1"/>
          </p:cNvPicPr>
          <p:nvPr/>
        </p:nvPicPr>
        <p:blipFill>
          <a:blip r:embed="rId4"/>
          <a:stretch>
            <a:fillRect/>
          </a:stretch>
        </p:blipFill>
        <p:spPr>
          <a:xfrm>
            <a:off x="400050" y="2443621"/>
            <a:ext cx="5537200" cy="2761696"/>
          </a:xfrm>
          <a:prstGeom prst="rect">
            <a:avLst/>
          </a:prstGeom>
        </p:spPr>
      </p:pic>
      <p:pic>
        <p:nvPicPr>
          <p:cNvPr id="7" name="Picture 6"/>
          <p:cNvPicPr>
            <a:picLocks noChangeAspect="1"/>
          </p:cNvPicPr>
          <p:nvPr/>
        </p:nvPicPr>
        <p:blipFill>
          <a:blip r:embed="rId5"/>
          <a:stretch>
            <a:fillRect/>
          </a:stretch>
        </p:blipFill>
        <p:spPr>
          <a:xfrm>
            <a:off x="6196011" y="1743140"/>
            <a:ext cx="5069423" cy="4162658"/>
          </a:xfrm>
          <a:prstGeom prst="rect">
            <a:avLst/>
          </a:prstGeom>
        </p:spPr>
      </p:pic>
      <p:sp>
        <p:nvSpPr>
          <p:cNvPr id="8" name="Rectangle 7"/>
          <p:cNvSpPr/>
          <p:nvPr/>
        </p:nvSpPr>
        <p:spPr>
          <a:xfrm>
            <a:off x="3682998" y="4544370"/>
            <a:ext cx="1612901" cy="507831"/>
          </a:xfrm>
          <a:prstGeom prst="rect">
            <a:avLst/>
          </a:prstGeom>
        </p:spPr>
        <p:txBody>
          <a:bodyPr wrap="square">
            <a:spAutoFit/>
          </a:bodyPr>
          <a:lstStyle/>
          <a:p>
            <a:pPr>
              <a:lnSpc>
                <a:spcPct val="150000"/>
              </a:lnSpc>
            </a:pPr>
            <a:r>
              <a:rPr lang="en-US" b="1" dirty="0" smtClean="0">
                <a:latin typeface="medium-content-serif-font"/>
              </a:rPr>
              <a:t>Regression</a:t>
            </a:r>
            <a:endParaRPr lang="en-US" b="1" dirty="0"/>
          </a:p>
        </p:txBody>
      </p:sp>
    </p:spTree>
    <p:extLst>
      <p:ext uri="{BB962C8B-B14F-4D97-AF65-F5344CB8AC3E}">
        <p14:creationId xmlns:p14="http://schemas.microsoft.com/office/powerpoint/2010/main" val="27278705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a:t>
            </a:r>
            <a:r>
              <a:rPr lang="en-US" dirty="0" smtClean="0"/>
              <a:t>Function (Continue)</a:t>
            </a:r>
            <a:endParaRPr lang="en-US" dirty="0"/>
          </a:p>
        </p:txBody>
      </p:sp>
      <p:sp>
        <p:nvSpPr>
          <p:cNvPr id="4" name="Rectangle 3"/>
          <p:cNvSpPr/>
          <p:nvPr/>
        </p:nvSpPr>
        <p:spPr>
          <a:xfrm>
            <a:off x="298450" y="6278365"/>
            <a:ext cx="10744200" cy="369332"/>
          </a:xfrm>
          <a:prstGeom prst="rect">
            <a:avLst/>
          </a:prstGeom>
        </p:spPr>
        <p:txBody>
          <a:bodyPr wrap="square">
            <a:spAutoFit/>
          </a:bodyPr>
          <a:lstStyle/>
          <a:p>
            <a:r>
              <a:rPr lang="en-US" dirty="0">
                <a:hlinkClick r:id="rId2"/>
              </a:rPr>
              <a:t>https://</a:t>
            </a:r>
            <a:r>
              <a:rPr lang="en-US" dirty="0" smtClean="0">
                <a:hlinkClick r:id="rId2"/>
              </a:rPr>
              <a:t>towardsdatascience.com/deep-learning-which-loss-and-activation-functions-should-i-use-ac02f1c56aa8</a:t>
            </a:r>
            <a:r>
              <a:rPr lang="en-US" dirty="0" smtClean="0"/>
              <a:t> </a:t>
            </a:r>
            <a:endParaRPr lang="en-US" dirty="0"/>
          </a:p>
        </p:txBody>
      </p:sp>
      <p:pic>
        <p:nvPicPr>
          <p:cNvPr id="7" name="Picture 6"/>
          <p:cNvPicPr>
            <a:picLocks noChangeAspect="1"/>
          </p:cNvPicPr>
          <p:nvPr/>
        </p:nvPicPr>
        <p:blipFill>
          <a:blip r:embed="rId3"/>
          <a:stretch>
            <a:fillRect/>
          </a:stretch>
        </p:blipFill>
        <p:spPr>
          <a:xfrm>
            <a:off x="512762" y="2316621"/>
            <a:ext cx="5207157" cy="2824162"/>
          </a:xfrm>
          <a:prstGeom prst="rect">
            <a:avLst/>
          </a:prstGeom>
        </p:spPr>
      </p:pic>
      <p:pic>
        <p:nvPicPr>
          <p:cNvPr id="8" name="Picture 7"/>
          <p:cNvPicPr>
            <a:picLocks noChangeAspect="1"/>
          </p:cNvPicPr>
          <p:nvPr/>
        </p:nvPicPr>
        <p:blipFill>
          <a:blip r:embed="rId4"/>
          <a:stretch>
            <a:fillRect/>
          </a:stretch>
        </p:blipFill>
        <p:spPr>
          <a:xfrm>
            <a:off x="6278563" y="1075509"/>
            <a:ext cx="5284788" cy="5106215"/>
          </a:xfrm>
          <a:prstGeom prst="rect">
            <a:avLst/>
          </a:prstGeom>
        </p:spPr>
      </p:pic>
    </p:spTree>
    <p:extLst>
      <p:ext uri="{BB962C8B-B14F-4D97-AF65-F5344CB8AC3E}">
        <p14:creationId xmlns:p14="http://schemas.microsoft.com/office/powerpoint/2010/main" val="1734056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894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Function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0" y="2103130"/>
            <a:ext cx="5699543" cy="3357870"/>
          </a:xfrm>
          <a:prstGeom prst="rect">
            <a:avLst/>
          </a:prstGeom>
        </p:spPr>
      </p:pic>
      <p:pic>
        <p:nvPicPr>
          <p:cNvPr id="5" name="Picture 4"/>
          <p:cNvPicPr>
            <a:picLocks noChangeAspect="1"/>
          </p:cNvPicPr>
          <p:nvPr/>
        </p:nvPicPr>
        <p:blipFill>
          <a:blip r:embed="rId3"/>
          <a:stretch>
            <a:fillRect/>
          </a:stretch>
        </p:blipFill>
        <p:spPr>
          <a:xfrm>
            <a:off x="6181725" y="1209113"/>
            <a:ext cx="5375275" cy="5145903"/>
          </a:xfrm>
          <a:prstGeom prst="rect">
            <a:avLst/>
          </a:prstGeom>
        </p:spPr>
      </p:pic>
      <p:sp>
        <p:nvSpPr>
          <p:cNvPr id="6" name="Rectangle 5"/>
          <p:cNvSpPr/>
          <p:nvPr/>
        </p:nvSpPr>
        <p:spPr>
          <a:xfrm>
            <a:off x="171450" y="6355016"/>
            <a:ext cx="11093450" cy="369332"/>
          </a:xfrm>
          <a:prstGeom prst="rect">
            <a:avLst/>
          </a:prstGeom>
        </p:spPr>
        <p:txBody>
          <a:bodyPr wrap="square">
            <a:spAutoFit/>
          </a:bodyPr>
          <a:lstStyle/>
          <a:p>
            <a:r>
              <a:rPr lang="en-US" dirty="0">
                <a:hlinkClick r:id="rId4"/>
              </a:rPr>
              <a:t>https://</a:t>
            </a:r>
            <a:r>
              <a:rPr lang="en-US" dirty="0" smtClean="0">
                <a:hlinkClick r:id="rId4"/>
              </a:rPr>
              <a:t>towardsdatascience.com/deep-learning-which-loss-and-activation-functions-should-i-use-ac02f1c56aa8</a:t>
            </a:r>
            <a:r>
              <a:rPr lang="en-US" dirty="0" smtClean="0"/>
              <a:t> </a:t>
            </a:r>
            <a:endParaRPr lang="en-US" dirty="0"/>
          </a:p>
        </p:txBody>
      </p:sp>
    </p:spTree>
    <p:extLst>
      <p:ext uri="{BB962C8B-B14F-4D97-AF65-F5344CB8AC3E}">
        <p14:creationId xmlns:p14="http://schemas.microsoft.com/office/powerpoint/2010/main" val="3229583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Softmax</a:t>
            </a:r>
            <a:r>
              <a:rPr lang="en-US" dirty="0" smtClean="0"/>
              <a:t> Function</a:t>
            </a:r>
            <a:endParaRPr lang="en-US" dirty="0"/>
          </a:p>
        </p:txBody>
      </p:sp>
      <p:sp>
        <p:nvSpPr>
          <p:cNvPr id="3" name="Rectangle 2"/>
          <p:cNvSpPr/>
          <p:nvPr/>
        </p:nvSpPr>
        <p:spPr>
          <a:xfrm>
            <a:off x="241300" y="6299885"/>
            <a:ext cx="10826750" cy="369332"/>
          </a:xfrm>
          <a:prstGeom prst="rect">
            <a:avLst/>
          </a:prstGeom>
        </p:spPr>
        <p:txBody>
          <a:bodyPr wrap="square">
            <a:spAutoFit/>
          </a:bodyPr>
          <a:lstStyle/>
          <a:p>
            <a:r>
              <a:rPr lang="en-US" dirty="0">
                <a:hlinkClick r:id="rId2"/>
              </a:rPr>
              <a:t>https://</a:t>
            </a:r>
            <a:r>
              <a:rPr lang="en-US" dirty="0" smtClean="0">
                <a:hlinkClick r:id="rId2"/>
              </a:rPr>
              <a:t>medium.com/data-science-bootcamp/understand-the-softmax-function-in-minutes-f3a59641e86d</a:t>
            </a:r>
            <a:r>
              <a:rPr lang="en-US" dirty="0" smtClean="0"/>
              <a:t> </a:t>
            </a:r>
            <a:endParaRPr lang="en-US" dirty="0"/>
          </a:p>
        </p:txBody>
      </p:sp>
      <p:pic>
        <p:nvPicPr>
          <p:cNvPr id="14338" name="Picture 2" descr="https://cdn-images-1.medium.com/max/1650/1*670CdxchunD-yAuUWdI7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992187"/>
            <a:ext cx="11428753"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018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Step-by-step Forward and Backward Propagation</a:t>
            </a:r>
            <a:endParaRPr lang="en-US" dirty="0"/>
          </a:p>
        </p:txBody>
      </p:sp>
      <p:sp>
        <p:nvSpPr>
          <p:cNvPr id="3" name="Rectangle 2"/>
          <p:cNvSpPr/>
          <p:nvPr/>
        </p:nvSpPr>
        <p:spPr>
          <a:xfrm>
            <a:off x="347133" y="1293969"/>
            <a:ext cx="11557000" cy="1200329"/>
          </a:xfrm>
          <a:prstGeom prst="rect">
            <a:avLst/>
          </a:prstGeom>
        </p:spPr>
        <p:txBody>
          <a:bodyPr wrap="square">
            <a:spAutoFit/>
          </a:bodyPr>
          <a:lstStyle/>
          <a:p>
            <a:endParaRPr lang="en-US" dirty="0" smtClean="0">
              <a:hlinkClick r:id="rId2"/>
            </a:endParaRPr>
          </a:p>
          <a:p>
            <a:endParaRPr lang="en-US" dirty="0">
              <a:hlinkClick r:id="rId2"/>
            </a:endParaRPr>
          </a:p>
          <a:p>
            <a:endParaRPr lang="en-US" dirty="0" smtClean="0">
              <a:hlinkClick r:id="rId2"/>
            </a:endParaRPr>
          </a:p>
          <a:p>
            <a:r>
              <a:rPr lang="en-US" dirty="0" smtClean="0">
                <a:hlinkClick r:id="rId2"/>
              </a:rPr>
              <a:t>https</a:t>
            </a:r>
            <a:r>
              <a:rPr lang="en-US" dirty="0">
                <a:hlinkClick r:id="rId2"/>
              </a:rPr>
              <a:t>://mattmazur.com/2015/03/17/a-step-by-step-backpropagation-example</a:t>
            </a:r>
            <a:r>
              <a:rPr lang="en-US" dirty="0" smtClean="0">
                <a:hlinkClick r:id="rId2"/>
              </a:rPr>
              <a:t>/</a:t>
            </a:r>
            <a:r>
              <a:rPr lang="en-US" dirty="0" smtClean="0"/>
              <a:t> </a:t>
            </a:r>
            <a:endParaRPr lang="en-US" dirty="0"/>
          </a:p>
        </p:txBody>
      </p:sp>
      <p:pic>
        <p:nvPicPr>
          <p:cNvPr id="2050" name="Picture 2" descr="neural_network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2790295"/>
            <a:ext cx="4432300" cy="37715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40400" y="3097388"/>
            <a:ext cx="539115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One hidden layer (two hidden neurons)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Activation function: Logistic function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 two output</a:t>
            </a:r>
            <a:endParaRPr lang="en-US" dirty="0">
              <a:latin typeface="Arial" pitchFamily="34" charset="0"/>
              <a:cs typeface="Arial" pitchFamily="34" charset="0"/>
            </a:endParaRPr>
          </a:p>
        </p:txBody>
      </p:sp>
    </p:spTree>
    <p:extLst>
      <p:ext uri="{BB962C8B-B14F-4D97-AF65-F5344CB8AC3E}">
        <p14:creationId xmlns:p14="http://schemas.microsoft.com/office/powerpoint/2010/main" val="4298228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 Weights, Biases, and Training Inputs/Outputs</a:t>
            </a:r>
            <a:endParaRPr lang="en-US" dirty="0"/>
          </a:p>
        </p:txBody>
      </p:sp>
      <p:pic>
        <p:nvPicPr>
          <p:cNvPr id="3074" name="Picture 2"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536" y="1173478"/>
            <a:ext cx="6232707" cy="5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337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Supervised Neural Networks</a:t>
            </a:r>
            <a:endParaRPr lang="en-US" dirty="0"/>
          </a:p>
        </p:txBody>
      </p:sp>
      <p:pic>
        <p:nvPicPr>
          <p:cNvPr id="1026" name="Picture 2" descr="https://cdn-images-1.medium.com/max/2600/1*fNAjKoWt21pdzlkTmlP3p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763" y="1552491"/>
            <a:ext cx="10168254" cy="41494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1300" y="6194201"/>
            <a:ext cx="11491896" cy="369332"/>
          </a:xfrm>
          <a:prstGeom prst="rect">
            <a:avLst/>
          </a:prstGeom>
        </p:spPr>
        <p:txBody>
          <a:bodyPr wrap="square">
            <a:spAutoFit/>
          </a:bodyPr>
          <a:lstStyle/>
          <a:p>
            <a:r>
              <a:rPr lang="en-US" dirty="0">
                <a:hlinkClick r:id="rId3"/>
              </a:rPr>
              <a:t>https://</a:t>
            </a:r>
            <a:r>
              <a:rPr lang="en-US" dirty="0" smtClean="0">
                <a:hlinkClick r:id="rId3"/>
              </a:rPr>
              <a:t>medium.com/datathings/neural-networks-and-backpropagation-explained-in-a-simple-way-f540a3611f5e</a:t>
            </a:r>
            <a:r>
              <a:rPr lang="en-US" dirty="0" smtClean="0"/>
              <a:t> </a:t>
            </a:r>
            <a:endParaRPr lang="en-US" dirty="0"/>
          </a:p>
        </p:txBody>
      </p:sp>
    </p:spTree>
    <p:extLst>
      <p:ext uri="{BB962C8B-B14F-4D97-AF65-F5344CB8AC3E}">
        <p14:creationId xmlns:p14="http://schemas.microsoft.com/office/powerpoint/2010/main" val="839882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51426" y="3243938"/>
            <a:ext cx="3237442" cy="775915"/>
          </a:xfrm>
          <a:prstGeom prst="rect">
            <a:avLst/>
          </a:prstGeom>
        </p:spPr>
      </p:pic>
      <p:pic>
        <p:nvPicPr>
          <p:cNvPr id="5" name="Picture 4"/>
          <p:cNvPicPr>
            <a:picLocks noChangeAspect="1"/>
          </p:cNvPicPr>
          <p:nvPr/>
        </p:nvPicPr>
        <p:blipFill>
          <a:blip r:embed="rId3"/>
          <a:stretch>
            <a:fillRect/>
          </a:stretch>
        </p:blipFill>
        <p:spPr>
          <a:xfrm>
            <a:off x="4873625" y="2200794"/>
            <a:ext cx="6375910" cy="1097280"/>
          </a:xfrm>
          <a:prstGeom prst="rect">
            <a:avLst/>
          </a:prstGeom>
        </p:spPr>
      </p:pic>
      <p:sp>
        <p:nvSpPr>
          <p:cNvPr id="2" name="Text Placeholder 1"/>
          <p:cNvSpPr>
            <a:spLocks noGrp="1"/>
          </p:cNvSpPr>
          <p:nvPr>
            <p:ph type="body" sz="quarter" idx="10"/>
          </p:nvPr>
        </p:nvSpPr>
        <p:spPr/>
        <p:txBody>
          <a:bodyPr/>
          <a:lstStyle/>
          <a:p>
            <a:r>
              <a:rPr lang="en-US" dirty="0" smtClean="0"/>
              <a:t>Forward Pass</a:t>
            </a:r>
            <a:endParaRPr lang="en-US" dirty="0"/>
          </a:p>
        </p:txBody>
      </p:sp>
      <p:pic>
        <p:nvPicPr>
          <p:cNvPr id="3" name="Picture 2" descr="neural_network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87" y="1116329"/>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980297" y="930375"/>
            <a:ext cx="6988183" cy="1579563"/>
          </a:xfrm>
          <a:prstGeom prst="rect">
            <a:avLst/>
          </a:prstGeom>
        </p:spPr>
      </p:pic>
      <p:pic>
        <p:nvPicPr>
          <p:cNvPr id="4098" name="Picture 2" descr="https://upload.wikimedia.org/wikipedia/commons/thumb/8/88/Logistic-curve.svg/2880px-Logistic-curv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6514" y="4262042"/>
            <a:ext cx="3893936" cy="25959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isplaystyle {\begin{aligned}f(x)&amp;={\frac {1}{1+e^{-x}}}={\frac {e^{x}}{e^{x}+1}}={\tfrac {1}{2}}+{\tfrac {1}{2}}\tanh({\tfrac {x}{2}})\\\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7"/>
          <a:stretch>
            <a:fillRect/>
          </a:stretch>
        </p:blipFill>
        <p:spPr>
          <a:xfrm>
            <a:off x="4106862" y="4874220"/>
            <a:ext cx="2809875" cy="1371600"/>
          </a:xfrm>
          <a:prstGeom prst="rect">
            <a:avLst/>
          </a:prstGeom>
        </p:spPr>
      </p:pic>
      <p:sp>
        <p:nvSpPr>
          <p:cNvPr id="10" name="TextBox 9"/>
          <p:cNvSpPr txBox="1"/>
          <p:nvPr/>
        </p:nvSpPr>
        <p:spPr>
          <a:xfrm>
            <a:off x="1079224" y="5169381"/>
            <a:ext cx="2434443" cy="1015663"/>
          </a:xfrm>
          <a:prstGeom prst="rect">
            <a:avLst/>
          </a:prstGeom>
          <a:noFill/>
        </p:spPr>
        <p:txBody>
          <a:bodyPr wrap="square" rtlCol="0">
            <a:spAutoFit/>
          </a:bodyPr>
          <a:lstStyle/>
          <a:p>
            <a:pPr>
              <a:lnSpc>
                <a:spcPct val="150000"/>
              </a:lnSpc>
            </a:pPr>
            <a:r>
              <a:rPr lang="en-US" sz="2000" dirty="0" smtClean="0">
                <a:cs typeface="Arial" pitchFamily="34" charset="0"/>
              </a:rPr>
              <a:t>Logistic function (sigmoid curve)</a:t>
            </a:r>
            <a:endParaRPr lang="en-US" sz="2000" dirty="0">
              <a:cs typeface="Arial" pitchFamily="34" charset="0"/>
            </a:endParaRPr>
          </a:p>
        </p:txBody>
      </p:sp>
    </p:spTree>
    <p:extLst>
      <p:ext uri="{BB962C8B-B14F-4D97-AF65-F5344CB8AC3E}">
        <p14:creationId xmlns:p14="http://schemas.microsoft.com/office/powerpoint/2010/main" val="3745252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a:t>
            </a:r>
            <a:r>
              <a:rPr lang="en-US" dirty="0" smtClean="0"/>
              <a:t>Pass (Continue)</a:t>
            </a:r>
            <a:endParaRPr lang="en-US" dirty="0"/>
          </a:p>
        </p:txBody>
      </p:sp>
      <p:pic>
        <p:nvPicPr>
          <p:cNvPr id="3" name="Picture 2"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387" y="1116329"/>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54551" y="925513"/>
            <a:ext cx="6965950" cy="1823681"/>
          </a:xfrm>
          <a:prstGeom prst="rect">
            <a:avLst/>
          </a:prstGeom>
        </p:spPr>
      </p:pic>
      <p:pic>
        <p:nvPicPr>
          <p:cNvPr id="5" name="Picture 4"/>
          <p:cNvPicPr>
            <a:picLocks noChangeAspect="1"/>
          </p:cNvPicPr>
          <p:nvPr/>
        </p:nvPicPr>
        <p:blipFill>
          <a:blip r:embed="rId5"/>
          <a:stretch>
            <a:fillRect/>
          </a:stretch>
        </p:blipFill>
        <p:spPr>
          <a:xfrm>
            <a:off x="4654551" y="2938960"/>
            <a:ext cx="2114549" cy="539002"/>
          </a:xfrm>
          <a:prstGeom prst="rect">
            <a:avLst/>
          </a:prstGeom>
        </p:spPr>
      </p:pic>
      <p:pic>
        <p:nvPicPr>
          <p:cNvPr id="6" name="Picture 5"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337" y="298950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610305"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9" name="TextBox 8"/>
          <p:cNvSpPr txBox="1"/>
          <p:nvPr/>
        </p:nvSpPr>
        <p:spPr>
          <a:xfrm>
            <a:off x="9315450"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10" name="TextBox 9"/>
          <p:cNvSpPr txBox="1"/>
          <p:nvPr/>
        </p:nvSpPr>
        <p:spPr>
          <a:xfrm>
            <a:off x="9315450" y="428490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11" name="TextBox 10"/>
          <p:cNvSpPr txBox="1"/>
          <p:nvPr/>
        </p:nvSpPr>
        <p:spPr>
          <a:xfrm>
            <a:off x="8712200" y="428490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12" name="TextBox 11"/>
          <p:cNvSpPr txBox="1"/>
          <p:nvPr/>
        </p:nvSpPr>
        <p:spPr>
          <a:xfrm>
            <a:off x="10280354"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3" name="TextBox 12"/>
          <p:cNvSpPr txBox="1"/>
          <p:nvPr/>
        </p:nvSpPr>
        <p:spPr>
          <a:xfrm>
            <a:off x="10896010"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pic>
        <p:nvPicPr>
          <p:cNvPr id="14" name="Picture 13"/>
          <p:cNvPicPr>
            <a:picLocks noChangeAspect="1"/>
          </p:cNvPicPr>
          <p:nvPr/>
        </p:nvPicPr>
        <p:blipFill rotWithShape="1">
          <a:blip r:embed="rId6"/>
          <a:srcRect l="14847" t="28640" r="16957" b="10109"/>
          <a:stretch/>
        </p:blipFill>
        <p:spPr>
          <a:xfrm>
            <a:off x="3165414" y="4438794"/>
            <a:ext cx="3588673" cy="1949450"/>
          </a:xfrm>
          <a:prstGeom prst="rect">
            <a:avLst/>
          </a:prstGeom>
        </p:spPr>
      </p:pic>
      <p:sp>
        <p:nvSpPr>
          <p:cNvPr id="15" name="TextBox 14"/>
          <p:cNvSpPr txBox="1"/>
          <p:nvPr/>
        </p:nvSpPr>
        <p:spPr>
          <a:xfrm>
            <a:off x="10280354" y="42255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6" name="TextBox 15"/>
          <p:cNvSpPr txBox="1"/>
          <p:nvPr/>
        </p:nvSpPr>
        <p:spPr>
          <a:xfrm>
            <a:off x="10896010" y="42255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Tree>
    <p:extLst>
      <p:ext uri="{BB962C8B-B14F-4D97-AF65-F5344CB8AC3E}">
        <p14:creationId xmlns:p14="http://schemas.microsoft.com/office/powerpoint/2010/main" val="3718163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Calculating the Total Error</a:t>
            </a:r>
            <a:endParaRPr lang="en-US" dirty="0"/>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1670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24624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24624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24030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24030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3" name="Rounded Rectangle 2"/>
          <p:cNvSpPr/>
          <p:nvPr/>
        </p:nvSpPr>
        <p:spPr>
          <a:xfrm>
            <a:off x="3733800" y="10477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23505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5854996" y="1047750"/>
            <a:ext cx="5321301" cy="1167509"/>
          </a:xfrm>
          <a:prstGeom prst="rect">
            <a:avLst/>
          </a:prstGeom>
        </p:spPr>
      </p:pic>
      <p:pic>
        <p:nvPicPr>
          <p:cNvPr id="15" name="Picture 14"/>
          <p:cNvPicPr>
            <a:picLocks noChangeAspect="1"/>
          </p:cNvPicPr>
          <p:nvPr/>
        </p:nvPicPr>
        <p:blipFill>
          <a:blip r:embed="rId4"/>
          <a:stretch>
            <a:fillRect/>
          </a:stretch>
        </p:blipFill>
        <p:spPr>
          <a:xfrm>
            <a:off x="4698704" y="2369845"/>
            <a:ext cx="7087542" cy="875005"/>
          </a:xfrm>
          <a:prstGeom prst="rect">
            <a:avLst/>
          </a:prstGeom>
        </p:spPr>
      </p:pic>
      <p:pic>
        <p:nvPicPr>
          <p:cNvPr id="16" name="Picture 15"/>
          <p:cNvPicPr>
            <a:picLocks noChangeAspect="1"/>
          </p:cNvPicPr>
          <p:nvPr/>
        </p:nvPicPr>
        <p:blipFill>
          <a:blip r:embed="rId5"/>
          <a:stretch>
            <a:fillRect/>
          </a:stretch>
        </p:blipFill>
        <p:spPr>
          <a:xfrm>
            <a:off x="4698704" y="3181355"/>
            <a:ext cx="2495255" cy="830084"/>
          </a:xfrm>
          <a:prstGeom prst="rect">
            <a:avLst/>
          </a:prstGeom>
        </p:spPr>
      </p:pic>
      <p:pic>
        <p:nvPicPr>
          <p:cNvPr id="17" name="Picture 16"/>
          <p:cNvPicPr>
            <a:picLocks noChangeAspect="1"/>
          </p:cNvPicPr>
          <p:nvPr/>
        </p:nvPicPr>
        <p:blipFill>
          <a:blip r:embed="rId6"/>
          <a:stretch>
            <a:fillRect/>
          </a:stretch>
        </p:blipFill>
        <p:spPr>
          <a:xfrm>
            <a:off x="3164317" y="4011439"/>
            <a:ext cx="8702802" cy="1097280"/>
          </a:xfrm>
          <a:prstGeom prst="rect">
            <a:avLst/>
          </a:prstGeom>
        </p:spPr>
      </p:pic>
      <p:sp>
        <p:nvSpPr>
          <p:cNvPr id="20" name="Rounded Rectangle 19"/>
          <p:cNvSpPr/>
          <p:nvPr/>
        </p:nvSpPr>
        <p:spPr>
          <a:xfrm>
            <a:off x="9817100" y="4339056"/>
            <a:ext cx="1847850" cy="5377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44595" y="5744359"/>
            <a:ext cx="2592859" cy="553998"/>
          </a:xfrm>
          <a:prstGeom prst="rect">
            <a:avLst/>
          </a:prstGeom>
          <a:noFill/>
        </p:spPr>
        <p:txBody>
          <a:bodyPr wrap="square" rtlCol="0">
            <a:spAutoFit/>
          </a:bodyPr>
          <a:lstStyle/>
          <a:p>
            <a:pPr>
              <a:lnSpc>
                <a:spcPct val="150000"/>
              </a:lnSpc>
            </a:pPr>
            <a:r>
              <a:rPr lang="en-US" sz="2000" b="1" dirty="0" smtClean="0">
                <a:cs typeface="Arial" pitchFamily="34" charset="0"/>
              </a:rPr>
              <a:t>End of a forward pass</a:t>
            </a:r>
            <a:endParaRPr lang="en-US" sz="2000" b="1" dirty="0">
              <a:cs typeface="Arial" pitchFamily="34" charset="0"/>
            </a:endParaRPr>
          </a:p>
        </p:txBody>
      </p:sp>
    </p:spTree>
    <p:extLst>
      <p:ext uri="{BB962C8B-B14F-4D97-AF65-F5344CB8AC3E}">
        <p14:creationId xmlns:p14="http://schemas.microsoft.com/office/powerpoint/2010/main" val="3762331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Backward Pass</a:t>
            </a:r>
            <a:endParaRPr lang="en-US" dirty="0"/>
          </a:p>
        </p:txBody>
      </p:sp>
      <p:sp>
        <p:nvSpPr>
          <p:cNvPr id="3" name="TextBox 2"/>
          <p:cNvSpPr txBox="1"/>
          <p:nvPr/>
        </p:nvSpPr>
        <p:spPr>
          <a:xfrm>
            <a:off x="5469467" y="1889909"/>
            <a:ext cx="6309782" cy="2862322"/>
          </a:xfrm>
          <a:prstGeom prst="rect">
            <a:avLst/>
          </a:prstGeom>
          <a:noFill/>
        </p:spPr>
        <p:txBody>
          <a:bodyPr wrap="square" rtlCol="0">
            <a:spAutoFit/>
          </a:bodyPr>
          <a:lstStyle/>
          <a:p>
            <a:pPr>
              <a:lnSpc>
                <a:spcPct val="150000"/>
              </a:lnSpc>
            </a:pPr>
            <a:r>
              <a:rPr lang="en-US" sz="2000" dirty="0"/>
              <a:t>Our goal with backpropagation is to update each of the weights in the network so that </a:t>
            </a:r>
            <a:r>
              <a:rPr lang="en-US" sz="2000" b="1" u="sng" dirty="0">
                <a:solidFill>
                  <a:srgbClr val="FF0000"/>
                </a:solidFill>
              </a:rPr>
              <a:t>they cause the actual output to be closer the target output</a:t>
            </a:r>
            <a:r>
              <a:rPr lang="en-US" sz="2000" dirty="0"/>
              <a:t>, thereby minimizing the error for each output neuron and the network as a whole</a:t>
            </a:r>
            <a:r>
              <a:rPr lang="en-US" sz="2000" dirty="0" smtClean="0"/>
              <a:t>. </a:t>
            </a:r>
            <a:r>
              <a:rPr lang="en-US" sz="2000" dirty="0" smtClean="0">
                <a:cs typeface="Arial" pitchFamily="34" charset="0"/>
              </a:rPr>
              <a:t>Our goal is to make the values in the red boxes 0.01 and 0.99, respectively by changing (updating) the weights.</a:t>
            </a:r>
            <a:endParaRPr lang="en-US" sz="2000" dirty="0">
              <a:cs typeface="Arial" pitchFamily="34" charset="0"/>
            </a:endParaRPr>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8528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13" name="Rounded Rectangle 12"/>
          <p:cNvSpPr/>
          <p:nvPr/>
        </p:nvSpPr>
        <p:spPr>
          <a:xfrm>
            <a:off x="3733800" y="17335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30363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165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Output Layer</a:t>
            </a:r>
            <a:endParaRPr lang="en-US" dirty="0"/>
          </a:p>
        </p:txBody>
      </p:sp>
      <p:pic>
        <p:nvPicPr>
          <p:cNvPr id="6" name="Picture 5"/>
          <p:cNvPicPr>
            <a:picLocks noChangeAspect="1"/>
          </p:cNvPicPr>
          <p:nvPr/>
        </p:nvPicPr>
        <p:blipFill>
          <a:blip r:embed="rId2"/>
          <a:stretch>
            <a:fillRect/>
          </a:stretch>
        </p:blipFill>
        <p:spPr>
          <a:xfrm>
            <a:off x="241300" y="1026054"/>
            <a:ext cx="9173105" cy="2855956"/>
          </a:xfrm>
          <a:prstGeom prst="rect">
            <a:avLst/>
          </a:prstGeom>
        </p:spPr>
      </p:pic>
      <p:pic>
        <p:nvPicPr>
          <p:cNvPr id="7" name="Picture 6"/>
          <p:cNvPicPr>
            <a:picLocks noChangeAspect="1"/>
          </p:cNvPicPr>
          <p:nvPr/>
        </p:nvPicPr>
        <p:blipFill>
          <a:blip r:embed="rId3"/>
          <a:stretch>
            <a:fillRect/>
          </a:stretch>
        </p:blipFill>
        <p:spPr>
          <a:xfrm>
            <a:off x="478896" y="4217185"/>
            <a:ext cx="6616171" cy="1429468"/>
          </a:xfrm>
          <a:prstGeom prst="rect">
            <a:avLst/>
          </a:prstGeom>
        </p:spPr>
      </p:pic>
      <p:sp>
        <p:nvSpPr>
          <p:cNvPr id="11" name="TextBox 10"/>
          <p:cNvSpPr txBox="1"/>
          <p:nvPr/>
        </p:nvSpPr>
        <p:spPr>
          <a:xfrm>
            <a:off x="9215995" y="5397586"/>
            <a:ext cx="2592859" cy="671851"/>
          </a:xfrm>
          <a:prstGeom prst="rect">
            <a:avLst/>
          </a:prstGeom>
          <a:noFill/>
        </p:spPr>
        <p:txBody>
          <a:bodyPr wrap="square" rtlCol="0">
            <a:spAutoFit/>
          </a:bodyPr>
          <a:lstStyle/>
          <a:p>
            <a:pPr>
              <a:lnSpc>
                <a:spcPct val="150000"/>
              </a:lnSpc>
            </a:pPr>
            <a:r>
              <a:rPr lang="en-US" sz="2800" b="1" dirty="0" smtClean="0">
                <a:cs typeface="Arial" pitchFamily="34" charset="0"/>
              </a:rPr>
              <a:t>Chain rule</a:t>
            </a:r>
            <a:endParaRPr lang="en-US" sz="2800" b="1" dirty="0">
              <a:cs typeface="Arial" pitchFamily="34" charset="0"/>
            </a:endParaRPr>
          </a:p>
        </p:txBody>
      </p:sp>
      <p:sp>
        <p:nvSpPr>
          <p:cNvPr id="3" name="Rounded Rectangle 2"/>
          <p:cNvSpPr/>
          <p:nvPr/>
        </p:nvSpPr>
        <p:spPr>
          <a:xfrm>
            <a:off x="314960" y="4217185"/>
            <a:ext cx="7045960" cy="14294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26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a:t>
            </a:r>
            <a:r>
              <a:rPr lang="en-US" dirty="0" smtClean="0"/>
              <a:t>Layer (Continue)</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rotWithShape="1">
          <a:blip r:embed="rId3"/>
          <a:srcRect r="10203"/>
          <a:stretch/>
        </p:blipFill>
        <p:spPr>
          <a:xfrm>
            <a:off x="0" y="4199069"/>
            <a:ext cx="7793567" cy="2415514"/>
          </a:xfrm>
          <a:prstGeom prst="rect">
            <a:avLst/>
          </a:prstGeom>
        </p:spPr>
      </p:pic>
      <p:pic>
        <p:nvPicPr>
          <p:cNvPr id="5" name="Picture 4"/>
          <p:cNvPicPr>
            <a:picLocks noChangeAspect="1"/>
          </p:cNvPicPr>
          <p:nvPr/>
        </p:nvPicPr>
        <p:blipFill>
          <a:blip r:embed="rId4"/>
          <a:stretch>
            <a:fillRect/>
          </a:stretch>
        </p:blipFill>
        <p:spPr>
          <a:xfrm>
            <a:off x="7843557" y="1137011"/>
            <a:ext cx="3965421" cy="3370061"/>
          </a:xfrm>
          <a:prstGeom prst="rect">
            <a:avLst/>
          </a:prstGeom>
        </p:spPr>
      </p:pic>
      <p:sp>
        <p:nvSpPr>
          <p:cNvPr id="6" name="Rectangle 5"/>
          <p:cNvSpPr/>
          <p:nvPr/>
        </p:nvSpPr>
        <p:spPr>
          <a:xfrm>
            <a:off x="3762373" y="5251450"/>
            <a:ext cx="343959" cy="26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21576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6184900" y="4377818"/>
            <a:ext cx="5783580" cy="1480563"/>
          </a:xfrm>
          <a:prstGeom prst="rect">
            <a:avLst/>
          </a:prstGeom>
        </p:spPr>
      </p:pic>
    </p:spTree>
    <p:extLst>
      <p:ext uri="{BB962C8B-B14F-4D97-AF65-F5344CB8AC3E}">
        <p14:creationId xmlns:p14="http://schemas.microsoft.com/office/powerpoint/2010/main" val="20709436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301" y="6350"/>
            <a:ext cx="11727180" cy="684233"/>
          </a:xfrm>
        </p:spPr>
        <p:txBody>
          <a:bodyPr/>
          <a:lstStyle/>
          <a:p>
            <a:r>
              <a:rPr lang="en-US" dirty="0"/>
              <a:t>Output Layer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1" y="1137011"/>
            <a:ext cx="5840272" cy="2976127"/>
          </a:xfrm>
          <a:prstGeom prst="rect">
            <a:avLst/>
          </a:prstGeom>
        </p:spPr>
      </p:pic>
      <p:pic>
        <p:nvPicPr>
          <p:cNvPr id="5" name="Picture 4"/>
          <p:cNvPicPr>
            <a:picLocks noChangeAspect="1"/>
          </p:cNvPicPr>
          <p:nvPr/>
        </p:nvPicPr>
        <p:blipFill>
          <a:blip r:embed="rId3"/>
          <a:stretch>
            <a:fillRect/>
          </a:stretch>
        </p:blipFill>
        <p:spPr>
          <a:xfrm>
            <a:off x="7843557" y="1137011"/>
            <a:ext cx="3965421" cy="3370061"/>
          </a:xfrm>
          <a:prstGeom prst="rect">
            <a:avLst/>
          </a:prstGeom>
        </p:spPr>
      </p:pic>
      <p:sp>
        <p:nvSpPr>
          <p:cNvPr id="6" name="Rounded Rectangle 5"/>
          <p:cNvSpPr/>
          <p:nvPr/>
        </p:nvSpPr>
        <p:spPr>
          <a:xfrm>
            <a:off x="238391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58577" y="4346117"/>
            <a:ext cx="6503988" cy="1081626"/>
          </a:xfrm>
          <a:prstGeom prst="rect">
            <a:avLst/>
          </a:prstGeom>
        </p:spPr>
      </p:pic>
      <p:pic>
        <p:nvPicPr>
          <p:cNvPr id="8" name="Picture 7"/>
          <p:cNvPicPr>
            <a:picLocks noChangeAspect="1"/>
          </p:cNvPicPr>
          <p:nvPr/>
        </p:nvPicPr>
        <p:blipFill rotWithShape="1">
          <a:blip r:embed="rId5"/>
          <a:srcRect r="2286"/>
          <a:stretch/>
        </p:blipFill>
        <p:spPr>
          <a:xfrm>
            <a:off x="4659558" y="5660723"/>
            <a:ext cx="7384551" cy="643817"/>
          </a:xfrm>
          <a:prstGeom prst="rect">
            <a:avLst/>
          </a:prstGeom>
        </p:spPr>
      </p:pic>
    </p:spTree>
    <p:extLst>
      <p:ext uri="{BB962C8B-B14F-4D97-AF65-F5344CB8AC3E}">
        <p14:creationId xmlns:p14="http://schemas.microsoft.com/office/powerpoint/2010/main" val="37024191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a:blip r:embed="rId3"/>
          <a:stretch>
            <a:fillRect/>
          </a:stretch>
        </p:blipFill>
        <p:spPr>
          <a:xfrm>
            <a:off x="7843557" y="1137011"/>
            <a:ext cx="3965421" cy="3370061"/>
          </a:xfrm>
          <a:prstGeom prst="rect">
            <a:avLst/>
          </a:prstGeom>
        </p:spPr>
      </p:pic>
      <p:sp>
        <p:nvSpPr>
          <p:cNvPr id="5" name="Rounded Rectangle 4"/>
          <p:cNvSpPr/>
          <p:nvPr/>
        </p:nvSpPr>
        <p:spPr>
          <a:xfrm>
            <a:off x="1599372"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929217" y="5405240"/>
            <a:ext cx="6957013" cy="1347750"/>
          </a:xfrm>
          <a:prstGeom prst="rect">
            <a:avLst/>
          </a:prstGeom>
        </p:spPr>
      </p:pic>
      <p:pic>
        <p:nvPicPr>
          <p:cNvPr id="8" name="Picture 7"/>
          <p:cNvPicPr>
            <a:picLocks noChangeAspect="1"/>
          </p:cNvPicPr>
          <p:nvPr/>
        </p:nvPicPr>
        <p:blipFill>
          <a:blip r:embed="rId5"/>
          <a:stretch>
            <a:fillRect/>
          </a:stretch>
        </p:blipFill>
        <p:spPr>
          <a:xfrm>
            <a:off x="577417" y="4113138"/>
            <a:ext cx="5478913" cy="1292102"/>
          </a:xfrm>
          <a:prstGeom prst="rect">
            <a:avLst/>
          </a:prstGeom>
        </p:spPr>
      </p:pic>
    </p:spTree>
    <p:extLst>
      <p:ext uri="{BB962C8B-B14F-4D97-AF65-F5344CB8AC3E}">
        <p14:creationId xmlns:p14="http://schemas.microsoft.com/office/powerpoint/2010/main" val="21684190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349805" y="1137011"/>
            <a:ext cx="3965421" cy="3370061"/>
          </a:xfrm>
          <a:prstGeom prst="rect">
            <a:avLst/>
          </a:prstGeom>
        </p:spPr>
      </p:pic>
      <p:pic>
        <p:nvPicPr>
          <p:cNvPr id="4" name="Picture 3"/>
          <p:cNvPicPr>
            <a:picLocks noChangeAspect="1"/>
          </p:cNvPicPr>
          <p:nvPr/>
        </p:nvPicPr>
        <p:blipFill>
          <a:blip r:embed="rId3"/>
          <a:stretch>
            <a:fillRect/>
          </a:stretch>
        </p:blipFill>
        <p:spPr>
          <a:xfrm>
            <a:off x="4431323" y="1239688"/>
            <a:ext cx="7608868" cy="794302"/>
          </a:xfrm>
          <a:prstGeom prst="rect">
            <a:avLst/>
          </a:prstGeom>
        </p:spPr>
      </p:pic>
      <p:pic>
        <p:nvPicPr>
          <p:cNvPr id="5" name="Picture 4"/>
          <p:cNvPicPr>
            <a:picLocks noChangeAspect="1"/>
          </p:cNvPicPr>
          <p:nvPr/>
        </p:nvPicPr>
        <p:blipFill>
          <a:blip r:embed="rId4"/>
          <a:stretch>
            <a:fillRect/>
          </a:stretch>
        </p:blipFill>
        <p:spPr>
          <a:xfrm>
            <a:off x="0" y="5210914"/>
            <a:ext cx="8164672" cy="1558514"/>
          </a:xfrm>
          <a:prstGeom prst="rect">
            <a:avLst/>
          </a:prstGeom>
        </p:spPr>
      </p:pic>
      <p:pic>
        <p:nvPicPr>
          <p:cNvPr id="6" name="Picture 5"/>
          <p:cNvPicPr>
            <a:picLocks noChangeAspect="1"/>
          </p:cNvPicPr>
          <p:nvPr/>
        </p:nvPicPr>
        <p:blipFill rotWithShape="1">
          <a:blip r:embed="rId5"/>
          <a:srcRect b="46401"/>
          <a:stretch/>
        </p:blipFill>
        <p:spPr>
          <a:xfrm>
            <a:off x="4733333" y="2033990"/>
            <a:ext cx="7002369" cy="1796751"/>
          </a:xfrm>
          <a:prstGeom prst="rect">
            <a:avLst/>
          </a:prstGeom>
        </p:spPr>
      </p:pic>
    </p:spTree>
    <p:extLst>
      <p:ext uri="{BB962C8B-B14F-4D97-AF65-F5344CB8AC3E}">
        <p14:creationId xmlns:p14="http://schemas.microsoft.com/office/powerpoint/2010/main" val="272487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Hidden Layer</a:t>
            </a:r>
            <a:endParaRPr lang="en-US" dirty="0"/>
          </a:p>
        </p:txBody>
      </p:sp>
      <p:pic>
        <p:nvPicPr>
          <p:cNvPr id="3" name="Picture 2"/>
          <p:cNvPicPr>
            <a:picLocks noChangeAspect="1"/>
          </p:cNvPicPr>
          <p:nvPr/>
        </p:nvPicPr>
        <p:blipFill>
          <a:blip r:embed="rId2"/>
          <a:stretch>
            <a:fillRect/>
          </a:stretch>
        </p:blipFill>
        <p:spPr>
          <a:xfrm>
            <a:off x="6774963" y="981177"/>
            <a:ext cx="4995530" cy="4245512"/>
          </a:xfrm>
          <a:prstGeom prst="rect">
            <a:avLst/>
          </a:prstGeom>
        </p:spPr>
      </p:pic>
      <p:pic>
        <p:nvPicPr>
          <p:cNvPr id="10242"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0" y="1089390"/>
            <a:ext cx="6489533" cy="5241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13400" y="5954883"/>
            <a:ext cx="6033135" cy="553998"/>
          </a:xfrm>
          <a:prstGeom prst="rect">
            <a:avLst/>
          </a:prstGeom>
          <a:noFill/>
        </p:spPr>
        <p:txBody>
          <a:bodyPr wrap="square" rtlCol="0">
            <a:spAutoFit/>
          </a:bodyPr>
          <a:lstStyle/>
          <a:p>
            <a:pPr>
              <a:lnSpc>
                <a:spcPct val="150000"/>
              </a:lnSpc>
            </a:pPr>
            <a:r>
              <a:rPr lang="en-US" sz="2000" b="1" dirty="0" smtClean="0">
                <a:solidFill>
                  <a:srgbClr val="FF0000"/>
                </a:solidFill>
                <a:cs typeface="Arial" pitchFamily="34" charset="0"/>
              </a:rPr>
              <a:t>W1, W2, W3, and W4 contribute </a:t>
            </a:r>
            <a:r>
              <a:rPr lang="en-US" sz="2000" b="1" dirty="0" smtClean="0">
                <a:solidFill>
                  <a:srgbClr val="FF0000"/>
                </a:solidFill>
                <a:cs typeface="Arial" pitchFamily="34" charset="0"/>
              </a:rPr>
              <a:t>both the </a:t>
            </a:r>
            <a:r>
              <a:rPr lang="en-US" sz="2000" b="1" dirty="0" smtClean="0">
                <a:solidFill>
                  <a:srgbClr val="FF0000"/>
                </a:solidFill>
                <a:cs typeface="Arial" pitchFamily="34" charset="0"/>
              </a:rPr>
              <a:t>E</a:t>
            </a:r>
            <a:r>
              <a:rPr lang="en-US" sz="2000" b="1" baseline="-25000" dirty="0" smtClean="0">
                <a:solidFill>
                  <a:srgbClr val="FF0000"/>
                </a:solidFill>
                <a:cs typeface="Arial" pitchFamily="34" charset="0"/>
              </a:rPr>
              <a:t>o1</a:t>
            </a:r>
            <a:r>
              <a:rPr lang="en-US" sz="2000" b="1" dirty="0" smtClean="0">
                <a:solidFill>
                  <a:srgbClr val="FF0000"/>
                </a:solidFill>
                <a:cs typeface="Arial" pitchFamily="34" charset="0"/>
              </a:rPr>
              <a:t> and E</a:t>
            </a:r>
            <a:r>
              <a:rPr lang="en-US" sz="2000" b="1" baseline="-25000" dirty="0" smtClean="0">
                <a:solidFill>
                  <a:srgbClr val="FF0000"/>
                </a:solidFill>
                <a:cs typeface="Arial" pitchFamily="34" charset="0"/>
              </a:rPr>
              <a:t>o2</a:t>
            </a:r>
            <a:endParaRPr lang="en-US" sz="2000" b="1" baseline="-25000" dirty="0">
              <a:solidFill>
                <a:srgbClr val="FF0000"/>
              </a:solidFill>
              <a:cs typeface="Arial" pitchFamily="34" charset="0"/>
            </a:endParaRPr>
          </a:p>
        </p:txBody>
      </p:sp>
      <p:sp>
        <p:nvSpPr>
          <p:cNvPr id="6" name="Rounded Rectangle 5"/>
          <p:cNvSpPr/>
          <p:nvPr/>
        </p:nvSpPr>
        <p:spPr>
          <a:xfrm>
            <a:off x="960120" y="967577"/>
            <a:ext cx="3556000" cy="5462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930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Gradient Descent</a:t>
            </a:r>
            <a:endParaRPr lang="en-US" dirty="0"/>
          </a:p>
        </p:txBody>
      </p:sp>
      <p:sp>
        <p:nvSpPr>
          <p:cNvPr id="3" name="Rectangle 2"/>
          <p:cNvSpPr/>
          <p:nvPr/>
        </p:nvSpPr>
        <p:spPr>
          <a:xfrm>
            <a:off x="241300" y="1063666"/>
            <a:ext cx="11405268" cy="2400657"/>
          </a:xfrm>
          <a:prstGeom prst="rect">
            <a:avLst/>
          </a:prstGeom>
        </p:spPr>
        <p:txBody>
          <a:bodyPr wrap="square">
            <a:spAutoFit/>
          </a:bodyPr>
          <a:lstStyle/>
          <a:p>
            <a:pPr>
              <a:lnSpc>
                <a:spcPct val="150000"/>
              </a:lnSpc>
            </a:pPr>
            <a:r>
              <a:rPr lang="en-US" sz="2000" dirty="0"/>
              <a:t>Gradient descent is an iterative machine learning optimization algorithm to </a:t>
            </a:r>
            <a:r>
              <a:rPr lang="en-US" sz="2000" b="1" u="sng" dirty="0">
                <a:solidFill>
                  <a:srgbClr val="FF0000"/>
                </a:solidFill>
              </a:rPr>
              <a:t>reduce the cost function </a:t>
            </a:r>
            <a:r>
              <a:rPr lang="en-US" sz="2000" dirty="0"/>
              <a:t>so that we have models that makes accurate predictions</a:t>
            </a:r>
            <a:r>
              <a:rPr lang="en-US" sz="2000" dirty="0" smtClean="0"/>
              <a:t>.</a:t>
            </a:r>
          </a:p>
          <a:p>
            <a:pPr>
              <a:lnSpc>
                <a:spcPct val="150000"/>
              </a:lnSpc>
            </a:pPr>
            <a:endParaRPr lang="en-US" sz="2000" dirty="0"/>
          </a:p>
          <a:p>
            <a:pPr>
              <a:lnSpc>
                <a:spcPct val="150000"/>
              </a:lnSpc>
            </a:pPr>
            <a:r>
              <a:rPr lang="en-US" sz="2000" dirty="0"/>
              <a:t>Cost </a:t>
            </a:r>
            <a:r>
              <a:rPr lang="en-US" sz="2000" dirty="0" smtClean="0"/>
              <a:t>function(J) </a:t>
            </a:r>
            <a:r>
              <a:rPr lang="en-US" sz="2000" dirty="0"/>
              <a:t>or Loss function measures </a:t>
            </a:r>
            <a:r>
              <a:rPr lang="en-US" sz="2000" b="1" u="sng" dirty="0">
                <a:solidFill>
                  <a:srgbClr val="FF0000"/>
                </a:solidFill>
              </a:rPr>
              <a:t>the difference between the actual output and predicted output </a:t>
            </a:r>
            <a:r>
              <a:rPr lang="en-US" sz="2000" dirty="0"/>
              <a:t>from the model. </a:t>
            </a:r>
          </a:p>
        </p:txBody>
      </p:sp>
      <p:pic>
        <p:nvPicPr>
          <p:cNvPr id="4" name="Picture 3"/>
          <p:cNvPicPr>
            <a:picLocks noChangeAspect="1"/>
          </p:cNvPicPr>
          <p:nvPr/>
        </p:nvPicPr>
        <p:blipFill>
          <a:blip r:embed="rId2"/>
          <a:stretch>
            <a:fillRect/>
          </a:stretch>
        </p:blipFill>
        <p:spPr>
          <a:xfrm>
            <a:off x="3576002" y="3837110"/>
            <a:ext cx="5057775" cy="2200275"/>
          </a:xfrm>
          <a:prstGeom prst="rect">
            <a:avLst/>
          </a:prstGeom>
        </p:spPr>
      </p:pic>
      <p:sp>
        <p:nvSpPr>
          <p:cNvPr id="5" name="Rectangle 4"/>
          <p:cNvSpPr/>
          <p:nvPr/>
        </p:nvSpPr>
        <p:spPr>
          <a:xfrm>
            <a:off x="391427" y="6282172"/>
            <a:ext cx="10302240" cy="369332"/>
          </a:xfrm>
          <a:prstGeom prst="rect">
            <a:avLst/>
          </a:prstGeom>
        </p:spPr>
        <p:txBody>
          <a:bodyPr wrap="square">
            <a:spAutoFit/>
          </a:bodyPr>
          <a:lstStyle/>
          <a:p>
            <a:r>
              <a:rPr lang="en-US" dirty="0">
                <a:hlinkClick r:id="rId3"/>
              </a:rPr>
              <a:t>https://medium.com/@</a:t>
            </a:r>
            <a:r>
              <a:rPr lang="en-US" dirty="0" smtClean="0">
                <a:hlinkClick r:id="rId3"/>
              </a:rPr>
              <a:t>montjoile/an-introduction-to-gradient-descent-algorithm-34cf3cee752b</a:t>
            </a:r>
            <a:r>
              <a:rPr lang="en-US" dirty="0" smtClean="0"/>
              <a:t> </a:t>
            </a:r>
            <a:endParaRPr lang="en-US" dirty="0"/>
          </a:p>
        </p:txBody>
      </p:sp>
    </p:spTree>
    <p:extLst>
      <p:ext uri="{BB962C8B-B14F-4D97-AF65-F5344CB8AC3E}">
        <p14:creationId xmlns:p14="http://schemas.microsoft.com/office/powerpoint/2010/main" val="1039227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Did We Compute? </a:t>
            </a:r>
            <a:endParaRPr lang="en-US" dirty="0"/>
          </a:p>
        </p:txBody>
      </p:sp>
      <p:pic>
        <p:nvPicPr>
          <p:cNvPr id="3" name="Picture 2"/>
          <p:cNvPicPr>
            <a:picLocks noChangeAspect="1"/>
          </p:cNvPicPr>
          <p:nvPr/>
        </p:nvPicPr>
        <p:blipFill>
          <a:blip r:embed="rId2"/>
          <a:stretch>
            <a:fillRect/>
          </a:stretch>
        </p:blipFill>
        <p:spPr>
          <a:xfrm>
            <a:off x="241300" y="1296185"/>
            <a:ext cx="5496454" cy="1187546"/>
          </a:xfrm>
          <a:prstGeom prst="rect">
            <a:avLst/>
          </a:prstGeom>
        </p:spPr>
      </p:pic>
      <p:pic>
        <p:nvPicPr>
          <p:cNvPr id="5" name="Picture 4"/>
          <p:cNvPicPr>
            <a:picLocks noChangeAspect="1"/>
          </p:cNvPicPr>
          <p:nvPr/>
        </p:nvPicPr>
        <p:blipFill>
          <a:blip r:embed="rId3"/>
          <a:stretch>
            <a:fillRect/>
          </a:stretch>
        </p:blipFill>
        <p:spPr>
          <a:xfrm>
            <a:off x="6972950" y="981177"/>
            <a:ext cx="4995530" cy="4245512"/>
          </a:xfrm>
          <a:prstGeom prst="rect">
            <a:avLst/>
          </a:prstGeom>
        </p:spPr>
      </p:pic>
      <p:pic>
        <p:nvPicPr>
          <p:cNvPr id="6" name="Picture 5"/>
          <p:cNvPicPr>
            <a:picLocks noChangeAspect="1"/>
          </p:cNvPicPr>
          <p:nvPr/>
        </p:nvPicPr>
        <p:blipFill>
          <a:blip r:embed="rId2"/>
          <a:stretch>
            <a:fillRect/>
          </a:stretch>
        </p:blipFill>
        <p:spPr>
          <a:xfrm>
            <a:off x="241300" y="2483731"/>
            <a:ext cx="5496454" cy="1187546"/>
          </a:xfrm>
          <a:prstGeom prst="rect">
            <a:avLst/>
          </a:prstGeom>
        </p:spPr>
      </p:pic>
      <p:sp>
        <p:nvSpPr>
          <p:cNvPr id="7" name="TextBox 6"/>
          <p:cNvSpPr txBox="1"/>
          <p:nvPr/>
        </p:nvSpPr>
        <p:spPr>
          <a:xfrm>
            <a:off x="1006831"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8" name="TextBox 7"/>
          <p:cNvSpPr txBox="1"/>
          <p:nvPr/>
        </p:nvSpPr>
        <p:spPr>
          <a:xfrm>
            <a:off x="2506135"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9" name="TextBox 8"/>
          <p:cNvSpPr txBox="1"/>
          <p:nvPr/>
        </p:nvSpPr>
        <p:spPr>
          <a:xfrm>
            <a:off x="3741331"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0" name="TextBox 9"/>
          <p:cNvSpPr txBox="1"/>
          <p:nvPr/>
        </p:nvSpPr>
        <p:spPr>
          <a:xfrm>
            <a:off x="3741331" y="3179153"/>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1" name="TextBox 10"/>
          <p:cNvSpPr txBox="1"/>
          <p:nvPr/>
        </p:nvSpPr>
        <p:spPr>
          <a:xfrm>
            <a:off x="3741331"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2" name="TextBox 11"/>
          <p:cNvSpPr txBox="1"/>
          <p:nvPr/>
        </p:nvSpPr>
        <p:spPr>
          <a:xfrm>
            <a:off x="4976527"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4" name="TextBox 13"/>
          <p:cNvSpPr txBox="1"/>
          <p:nvPr/>
        </p:nvSpPr>
        <p:spPr>
          <a:xfrm>
            <a:off x="4960219"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15" name="Rounded Rectangle 14"/>
          <p:cNvSpPr/>
          <p:nvPr/>
        </p:nvSpPr>
        <p:spPr>
          <a:xfrm>
            <a:off x="1712995" y="1426560"/>
            <a:ext cx="115652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47109" y="1426560"/>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147109" y="2614106"/>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850488" y="2604523"/>
            <a:ext cx="959268"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64618" y="3735090"/>
            <a:ext cx="5840272" cy="2976127"/>
          </a:xfrm>
          <a:prstGeom prst="rect">
            <a:avLst/>
          </a:prstGeom>
        </p:spPr>
      </p:pic>
      <p:sp>
        <p:nvSpPr>
          <p:cNvPr id="20" name="Rectangle 19"/>
          <p:cNvSpPr/>
          <p:nvPr/>
        </p:nvSpPr>
        <p:spPr>
          <a:xfrm>
            <a:off x="1590731" y="4079631"/>
            <a:ext cx="3469322" cy="524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1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10203" b="65354"/>
          <a:stretch/>
        </p:blipFill>
        <p:spPr>
          <a:xfrm>
            <a:off x="0" y="5981220"/>
            <a:ext cx="7804856" cy="838099"/>
          </a:xfrm>
          <a:prstGeom prst="rect">
            <a:avLst/>
          </a:prstGeom>
        </p:spPr>
      </p:pic>
      <p:sp>
        <p:nvSpPr>
          <p:cNvPr id="2" name="Text Placeholder 1"/>
          <p:cNvSpPr>
            <a:spLocks noGrp="1"/>
          </p:cNvSpPr>
          <p:nvPr>
            <p:ph type="body" sz="quarter" idx="10"/>
          </p:nvPr>
        </p:nvSpPr>
        <p:spPr/>
        <p:txBody>
          <a:bodyPr/>
          <a:lstStyle/>
          <a:p>
            <a:r>
              <a:rPr lang="en-US" dirty="0"/>
              <a:t>Hidden </a:t>
            </a:r>
            <a:r>
              <a:rPr lang="en-US" dirty="0" smtClean="0"/>
              <a:t>Layer (Continue)</a:t>
            </a:r>
            <a:endParaRPr lang="en-US" dirty="0"/>
          </a:p>
        </p:txBody>
      </p:sp>
      <p:pic>
        <p:nvPicPr>
          <p:cNvPr id="4"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1" y="1089390"/>
            <a:ext cx="5986930" cy="4835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r="14198"/>
          <a:stretch/>
        </p:blipFill>
        <p:spPr>
          <a:xfrm>
            <a:off x="6038305" y="882570"/>
            <a:ext cx="5867945" cy="1400175"/>
          </a:xfrm>
          <a:prstGeom prst="rect">
            <a:avLst/>
          </a:prstGeom>
        </p:spPr>
      </p:pic>
      <p:pic>
        <p:nvPicPr>
          <p:cNvPr id="6" name="Picture 5"/>
          <p:cNvPicPr>
            <a:picLocks noChangeAspect="1"/>
          </p:cNvPicPr>
          <p:nvPr/>
        </p:nvPicPr>
        <p:blipFill>
          <a:blip r:embed="rId5"/>
          <a:stretch>
            <a:fillRect/>
          </a:stretch>
        </p:blipFill>
        <p:spPr>
          <a:xfrm>
            <a:off x="6192360" y="2040120"/>
            <a:ext cx="4781550" cy="1466850"/>
          </a:xfrm>
          <a:prstGeom prst="rect">
            <a:avLst/>
          </a:prstGeom>
        </p:spPr>
      </p:pic>
      <p:pic>
        <p:nvPicPr>
          <p:cNvPr id="7" name="Picture 6"/>
          <p:cNvPicPr>
            <a:picLocks noChangeAspect="1"/>
          </p:cNvPicPr>
          <p:nvPr/>
        </p:nvPicPr>
        <p:blipFill>
          <a:blip r:embed="rId6"/>
          <a:stretch>
            <a:fillRect/>
          </a:stretch>
        </p:blipFill>
        <p:spPr>
          <a:xfrm>
            <a:off x="6327719" y="3366793"/>
            <a:ext cx="4851046" cy="1368760"/>
          </a:xfrm>
          <a:prstGeom prst="rect">
            <a:avLst/>
          </a:prstGeom>
        </p:spPr>
      </p:pic>
      <p:sp>
        <p:nvSpPr>
          <p:cNvPr id="8" name="Oval 7"/>
          <p:cNvSpPr/>
          <p:nvPr/>
        </p:nvSpPr>
        <p:spPr>
          <a:xfrm>
            <a:off x="7829550" y="1033259"/>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72361" y="2297571"/>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2956" y="2265913"/>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272361" y="35713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5400000">
            <a:off x="8052817" y="48568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16" name="Picture 15"/>
          <p:cNvPicPr>
            <a:picLocks noChangeAspect="1"/>
          </p:cNvPicPr>
          <p:nvPr/>
        </p:nvPicPr>
        <p:blipFill rotWithShape="1">
          <a:blip r:embed="rId2"/>
          <a:srcRect l="74774" t="71031" r="10203" b="6645"/>
          <a:stretch/>
        </p:blipFill>
        <p:spPr>
          <a:xfrm>
            <a:off x="7377203" y="6248889"/>
            <a:ext cx="1303867" cy="539261"/>
          </a:xfrm>
          <a:prstGeom prst="rect">
            <a:avLst/>
          </a:prstGeom>
        </p:spPr>
      </p:pic>
      <p:pic>
        <p:nvPicPr>
          <p:cNvPr id="17" name="Picture 16"/>
          <p:cNvPicPr>
            <a:picLocks noChangeAspect="1"/>
          </p:cNvPicPr>
          <p:nvPr/>
        </p:nvPicPr>
        <p:blipFill>
          <a:blip r:embed="rId7"/>
          <a:stretch>
            <a:fillRect/>
          </a:stretch>
        </p:blipFill>
        <p:spPr>
          <a:xfrm>
            <a:off x="6224050" y="4995600"/>
            <a:ext cx="5496454" cy="1187546"/>
          </a:xfrm>
          <a:prstGeom prst="rect">
            <a:avLst/>
          </a:prstGeom>
        </p:spPr>
      </p:pic>
      <p:sp>
        <p:nvSpPr>
          <p:cNvPr id="18" name="Rounded Rectangle 17"/>
          <p:cNvSpPr/>
          <p:nvPr/>
        </p:nvSpPr>
        <p:spPr>
          <a:xfrm>
            <a:off x="7743260" y="51460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79718" t="52623"/>
          <a:stretch/>
        </p:blipFill>
        <p:spPr>
          <a:xfrm>
            <a:off x="9008810" y="6208379"/>
            <a:ext cx="1507740" cy="585707"/>
          </a:xfrm>
          <a:prstGeom prst="rect">
            <a:avLst/>
          </a:prstGeom>
        </p:spPr>
      </p:pic>
      <p:sp>
        <p:nvSpPr>
          <p:cNvPr id="21" name="Rounded Rectangle 20"/>
          <p:cNvSpPr/>
          <p:nvPr/>
        </p:nvSpPr>
        <p:spPr>
          <a:xfrm>
            <a:off x="7978210" y="3651783"/>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3523615" y="4615525"/>
            <a:ext cx="2581275" cy="1498643"/>
          </a:xfrm>
          <a:prstGeom prst="rect">
            <a:avLst/>
          </a:prstGeom>
        </p:spPr>
      </p:pic>
    </p:spTree>
    <p:extLst>
      <p:ext uri="{BB962C8B-B14F-4D97-AF65-F5344CB8AC3E}">
        <p14:creationId xmlns:p14="http://schemas.microsoft.com/office/powerpoint/2010/main" val="29743182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799"/>
          <a:stretch/>
        </p:blipFill>
        <p:spPr>
          <a:xfrm>
            <a:off x="5537200" y="4683622"/>
            <a:ext cx="6616700" cy="793827"/>
          </a:xfrm>
          <a:prstGeom prst="rect">
            <a:avLst/>
          </a:prstGeom>
        </p:spPr>
      </p:pic>
      <p:sp>
        <p:nvSpPr>
          <p:cNvPr id="2" name="Text Placeholder 1"/>
          <p:cNvSpPr>
            <a:spLocks noGrp="1"/>
          </p:cNvSpPr>
          <p:nvPr>
            <p:ph type="body" sz="quarter" idx="10"/>
          </p:nvPr>
        </p:nvSpPr>
        <p:spPr/>
        <p:txBody>
          <a:bodyPr/>
          <a:lstStyle/>
          <a:p>
            <a:r>
              <a:rPr lang="en-US" dirty="0"/>
              <a:t>Hidden Layer (Continue</a:t>
            </a:r>
            <a:r>
              <a:rPr lang="en-US" dirty="0" smtClean="0"/>
              <a:t>)</a:t>
            </a:r>
            <a:endParaRPr lang="en-US" dirty="0"/>
          </a:p>
        </p:txBody>
      </p:sp>
      <p:pic>
        <p:nvPicPr>
          <p:cNvPr id="3" name="Picture 2"/>
          <p:cNvPicPr>
            <a:picLocks noChangeAspect="1"/>
          </p:cNvPicPr>
          <p:nvPr/>
        </p:nvPicPr>
        <p:blipFill>
          <a:blip r:embed="rId3"/>
          <a:stretch>
            <a:fillRect/>
          </a:stretch>
        </p:blipFill>
        <p:spPr>
          <a:xfrm>
            <a:off x="415869" y="915693"/>
            <a:ext cx="4851046" cy="1368760"/>
          </a:xfrm>
          <a:prstGeom prst="rect">
            <a:avLst/>
          </a:prstGeom>
        </p:spPr>
      </p:pic>
      <p:sp>
        <p:nvSpPr>
          <p:cNvPr id="4" name="Oval 3"/>
          <p:cNvSpPr/>
          <p:nvPr/>
        </p:nvSpPr>
        <p:spPr>
          <a:xfrm>
            <a:off x="360511" y="11202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5400000">
            <a:off x="2140967" y="24057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6" name="Picture 5"/>
          <p:cNvPicPr>
            <a:picLocks noChangeAspect="1"/>
          </p:cNvPicPr>
          <p:nvPr/>
        </p:nvPicPr>
        <p:blipFill rotWithShape="1">
          <a:blip r:embed="rId4"/>
          <a:srcRect l="74774" t="71031" r="10203" b="6645"/>
          <a:stretch/>
        </p:blipFill>
        <p:spPr>
          <a:xfrm>
            <a:off x="1465353" y="3797789"/>
            <a:ext cx="1303867" cy="539261"/>
          </a:xfrm>
          <a:prstGeom prst="rect">
            <a:avLst/>
          </a:prstGeom>
        </p:spPr>
      </p:pic>
      <p:pic>
        <p:nvPicPr>
          <p:cNvPr id="7" name="Picture 6"/>
          <p:cNvPicPr>
            <a:picLocks noChangeAspect="1"/>
          </p:cNvPicPr>
          <p:nvPr/>
        </p:nvPicPr>
        <p:blipFill>
          <a:blip r:embed="rId5"/>
          <a:stretch>
            <a:fillRect/>
          </a:stretch>
        </p:blipFill>
        <p:spPr>
          <a:xfrm>
            <a:off x="312200" y="2544500"/>
            <a:ext cx="5496454" cy="1187546"/>
          </a:xfrm>
          <a:prstGeom prst="rect">
            <a:avLst/>
          </a:prstGeom>
        </p:spPr>
      </p:pic>
      <p:sp>
        <p:nvSpPr>
          <p:cNvPr id="8" name="Rounded Rectangle 7"/>
          <p:cNvSpPr/>
          <p:nvPr/>
        </p:nvSpPr>
        <p:spPr>
          <a:xfrm>
            <a:off x="1831410" y="26949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a:srcRect l="79718" t="52623"/>
          <a:stretch/>
        </p:blipFill>
        <p:spPr>
          <a:xfrm>
            <a:off x="3096960" y="3757279"/>
            <a:ext cx="1507740" cy="585707"/>
          </a:xfrm>
          <a:prstGeom prst="rect">
            <a:avLst/>
          </a:prstGeom>
        </p:spPr>
      </p:pic>
      <p:pic>
        <p:nvPicPr>
          <p:cNvPr id="10" name="Picture 9"/>
          <p:cNvPicPr>
            <a:picLocks noChangeAspect="1"/>
          </p:cNvPicPr>
          <p:nvPr/>
        </p:nvPicPr>
        <p:blipFill>
          <a:blip r:embed="rId7"/>
          <a:stretch>
            <a:fillRect/>
          </a:stretch>
        </p:blipFill>
        <p:spPr>
          <a:xfrm>
            <a:off x="593725" y="4630620"/>
            <a:ext cx="5311775" cy="1705092"/>
          </a:xfrm>
          <a:prstGeom prst="rect">
            <a:avLst/>
          </a:prstGeom>
        </p:spPr>
      </p:pic>
      <p:pic>
        <p:nvPicPr>
          <p:cNvPr id="11" name="Picture 10"/>
          <p:cNvPicPr>
            <a:picLocks noChangeAspect="1"/>
          </p:cNvPicPr>
          <p:nvPr/>
        </p:nvPicPr>
        <p:blipFill>
          <a:blip r:embed="rId8"/>
          <a:stretch>
            <a:fillRect/>
          </a:stretch>
        </p:blipFill>
        <p:spPr>
          <a:xfrm>
            <a:off x="7234739" y="1021236"/>
            <a:ext cx="4253752" cy="3615103"/>
          </a:xfrm>
          <a:prstGeom prst="rect">
            <a:avLst/>
          </a:prstGeom>
        </p:spPr>
      </p:pic>
      <p:sp>
        <p:nvSpPr>
          <p:cNvPr id="12" name="Rounded Rectangle 11"/>
          <p:cNvSpPr/>
          <p:nvPr/>
        </p:nvSpPr>
        <p:spPr>
          <a:xfrm>
            <a:off x="498530" y="4633275"/>
            <a:ext cx="5089470" cy="159091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06900" y="2696107"/>
            <a:ext cx="1181100" cy="902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9"/>
          <a:stretch>
            <a:fillRect/>
          </a:stretch>
        </p:blipFill>
        <p:spPr>
          <a:xfrm>
            <a:off x="5683195" y="5401634"/>
            <a:ext cx="6394505" cy="726897"/>
          </a:xfrm>
          <a:prstGeom prst="rect">
            <a:avLst/>
          </a:prstGeom>
        </p:spPr>
      </p:pic>
      <p:sp>
        <p:nvSpPr>
          <p:cNvPr id="16" name="Rounded Rectangle 15"/>
          <p:cNvSpPr/>
          <p:nvPr/>
        </p:nvSpPr>
        <p:spPr>
          <a:xfrm>
            <a:off x="2036856" y="1187579"/>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520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pic>
        <p:nvPicPr>
          <p:cNvPr id="4" name="Picture 3"/>
          <p:cNvPicPr>
            <a:picLocks noChangeAspect="1"/>
          </p:cNvPicPr>
          <p:nvPr/>
        </p:nvPicPr>
        <p:blipFill>
          <a:blip r:embed="rId3"/>
          <a:stretch>
            <a:fillRect/>
          </a:stretch>
        </p:blipFill>
        <p:spPr>
          <a:xfrm>
            <a:off x="458310" y="2186170"/>
            <a:ext cx="4781550" cy="1466850"/>
          </a:xfrm>
          <a:prstGeom prst="rect">
            <a:avLst/>
          </a:prstGeom>
        </p:spPr>
      </p:pic>
      <p:pic>
        <p:nvPicPr>
          <p:cNvPr id="5" name="Picture 4"/>
          <p:cNvPicPr>
            <a:picLocks noChangeAspect="1"/>
          </p:cNvPicPr>
          <p:nvPr/>
        </p:nvPicPr>
        <p:blipFill>
          <a:blip r:embed="rId4"/>
          <a:stretch>
            <a:fillRect/>
          </a:stretch>
        </p:blipFill>
        <p:spPr>
          <a:xfrm>
            <a:off x="593669" y="3512843"/>
            <a:ext cx="4851046" cy="1368760"/>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3669" y="242879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593669" y="5355493"/>
            <a:ext cx="10595031" cy="1187575"/>
          </a:xfrm>
          <a:prstGeom prst="rect">
            <a:avLst/>
          </a:prstGeom>
          <a:ln>
            <a:solidFill>
              <a:srgbClr val="FF0000"/>
            </a:solidFill>
          </a:ln>
        </p:spPr>
      </p:pic>
      <p:pic>
        <p:nvPicPr>
          <p:cNvPr id="12" name="Picture 11"/>
          <p:cNvPicPr>
            <a:picLocks noChangeAspect="1"/>
          </p:cNvPicPr>
          <p:nvPr/>
        </p:nvPicPr>
        <p:blipFill>
          <a:blip r:embed="rId6"/>
          <a:stretch>
            <a:fillRect/>
          </a:stretch>
        </p:blipFill>
        <p:spPr>
          <a:xfrm>
            <a:off x="5236552" y="3001668"/>
            <a:ext cx="6523648" cy="1151232"/>
          </a:xfrm>
          <a:prstGeom prst="rect">
            <a:avLst/>
          </a:prstGeom>
          <a:ln>
            <a:solidFill>
              <a:schemeClr val="accent1"/>
            </a:solidFill>
          </a:ln>
        </p:spPr>
      </p:pic>
      <p:sp>
        <p:nvSpPr>
          <p:cNvPr id="13" name="Oval 12"/>
          <p:cNvSpPr/>
          <p:nvPr/>
        </p:nvSpPr>
        <p:spPr>
          <a:xfrm>
            <a:off x="3530600" y="1179309"/>
            <a:ext cx="1377950" cy="104421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383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65469"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3713" y="2649933"/>
            <a:ext cx="7342188" cy="3722291"/>
          </a:xfrm>
          <a:prstGeom prst="rect">
            <a:avLst/>
          </a:prstGeom>
        </p:spPr>
      </p:pic>
    </p:spTree>
    <p:extLst>
      <p:ext uri="{BB962C8B-B14F-4D97-AF65-F5344CB8AC3E}">
        <p14:creationId xmlns:p14="http://schemas.microsoft.com/office/powerpoint/2010/main" val="40535134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Complete One Iteration (Forward and Back Propagation)</a:t>
            </a:r>
            <a:endParaRPr lang="en-US" dirty="0"/>
          </a:p>
        </p:txBody>
      </p:sp>
      <p:pic>
        <p:nvPicPr>
          <p:cNvPr id="3" name="Picture 2"/>
          <p:cNvPicPr>
            <a:picLocks noChangeAspect="1"/>
          </p:cNvPicPr>
          <p:nvPr/>
        </p:nvPicPr>
        <p:blipFill>
          <a:blip r:embed="rId2"/>
          <a:stretch>
            <a:fillRect/>
          </a:stretch>
        </p:blipFill>
        <p:spPr>
          <a:xfrm>
            <a:off x="0" y="5210914"/>
            <a:ext cx="8164672" cy="1558514"/>
          </a:xfrm>
          <a:prstGeom prst="rect">
            <a:avLst/>
          </a:prstGeom>
        </p:spPr>
      </p:pic>
      <p:pic>
        <p:nvPicPr>
          <p:cNvPr id="4" name="Picture 3"/>
          <p:cNvPicPr>
            <a:picLocks noChangeAspect="1"/>
          </p:cNvPicPr>
          <p:nvPr/>
        </p:nvPicPr>
        <p:blipFill>
          <a:blip r:embed="rId3"/>
          <a:stretch>
            <a:fillRect/>
          </a:stretch>
        </p:blipFill>
        <p:spPr>
          <a:xfrm>
            <a:off x="241300" y="948628"/>
            <a:ext cx="8016875" cy="4262286"/>
          </a:xfrm>
          <a:prstGeom prst="rect">
            <a:avLst/>
          </a:prstGeom>
        </p:spPr>
      </p:pic>
      <p:pic>
        <p:nvPicPr>
          <p:cNvPr id="5" name="Picture 4"/>
          <p:cNvPicPr>
            <a:picLocks noChangeAspect="1"/>
          </p:cNvPicPr>
          <p:nvPr/>
        </p:nvPicPr>
        <p:blipFill>
          <a:blip r:embed="rId4"/>
          <a:stretch>
            <a:fillRect/>
          </a:stretch>
        </p:blipFill>
        <p:spPr>
          <a:xfrm>
            <a:off x="4478497" y="2544145"/>
            <a:ext cx="7372350" cy="2492992"/>
          </a:xfrm>
          <a:prstGeom prst="rect">
            <a:avLst/>
          </a:prstGeom>
        </p:spPr>
      </p:pic>
    </p:spTree>
    <p:extLst>
      <p:ext uri="{BB962C8B-B14F-4D97-AF65-F5344CB8AC3E}">
        <p14:creationId xmlns:p14="http://schemas.microsoft.com/office/powerpoint/2010/main" val="1065740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Another Example: A </a:t>
            </a:r>
            <a:r>
              <a:rPr lang="en-US" dirty="0"/>
              <a:t>Step-by-step Forward and Backward </a:t>
            </a:r>
            <a:r>
              <a:rPr lang="en-US" dirty="0" smtClean="0"/>
              <a:t>Propagation</a:t>
            </a:r>
            <a:endParaRPr lang="en-US" dirty="0"/>
          </a:p>
        </p:txBody>
      </p:sp>
      <p:pic>
        <p:nvPicPr>
          <p:cNvPr id="3" name="Picture 2"/>
          <p:cNvPicPr>
            <a:picLocks noChangeAspect="1"/>
          </p:cNvPicPr>
          <p:nvPr/>
        </p:nvPicPr>
        <p:blipFill rotWithShape="1">
          <a:blip r:embed="rId2"/>
          <a:srcRect l="2340" t="3634"/>
          <a:stretch/>
        </p:blipFill>
        <p:spPr>
          <a:xfrm>
            <a:off x="0" y="1137367"/>
            <a:ext cx="9277428" cy="5359967"/>
          </a:xfrm>
          <a:prstGeom prst="rect">
            <a:avLst/>
          </a:prstGeom>
        </p:spPr>
      </p:pic>
      <p:sp>
        <p:nvSpPr>
          <p:cNvPr id="4" name="TextBox 3"/>
          <p:cNvSpPr txBox="1"/>
          <p:nvPr/>
        </p:nvSpPr>
        <p:spPr>
          <a:xfrm>
            <a:off x="8145246" y="1391912"/>
            <a:ext cx="5391150"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hidden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hidden neuron in each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Different activation functions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 Three output</a:t>
            </a:r>
            <a:endParaRPr lang="en-US" dirty="0">
              <a:latin typeface="Arial" pitchFamily="34" charset="0"/>
              <a:cs typeface="Arial" pitchFamily="34" charset="0"/>
            </a:endParaRPr>
          </a:p>
        </p:txBody>
      </p:sp>
      <p:sp>
        <p:nvSpPr>
          <p:cNvPr id="5" name="Rectangle 4"/>
          <p:cNvSpPr/>
          <p:nvPr/>
        </p:nvSpPr>
        <p:spPr>
          <a:xfrm>
            <a:off x="506931" y="6293618"/>
            <a:ext cx="10658374" cy="369332"/>
          </a:xfrm>
          <a:prstGeom prst="rect">
            <a:avLst/>
          </a:prstGeom>
        </p:spPr>
        <p:txBody>
          <a:bodyPr wrap="square">
            <a:spAutoFit/>
          </a:bodyPr>
          <a:lstStyle/>
          <a:p>
            <a:r>
              <a:rPr lang="en-US" dirty="0">
                <a:hlinkClick r:id="rId3"/>
              </a:rPr>
              <a:t>https://medium.com/@</a:t>
            </a:r>
            <a:r>
              <a:rPr lang="en-US" dirty="0" smtClean="0">
                <a:hlinkClick r:id="rId3"/>
              </a:rPr>
              <a:t>14prakash/back-propagation-is-very-simple-who-made-it-complicated-97b794c97e5c</a:t>
            </a:r>
            <a:r>
              <a:rPr lang="en-US" dirty="0" smtClean="0"/>
              <a:t> </a:t>
            </a:r>
            <a:endParaRPr lang="en-US" dirty="0"/>
          </a:p>
        </p:txBody>
      </p:sp>
      <p:pic>
        <p:nvPicPr>
          <p:cNvPr id="6" name="Picture 5"/>
          <p:cNvPicPr>
            <a:picLocks noChangeAspect="1"/>
          </p:cNvPicPr>
          <p:nvPr/>
        </p:nvPicPr>
        <p:blipFill>
          <a:blip r:embed="rId4"/>
          <a:stretch>
            <a:fillRect/>
          </a:stretch>
        </p:blipFill>
        <p:spPr>
          <a:xfrm>
            <a:off x="8182698" y="4474260"/>
            <a:ext cx="3890227" cy="1291540"/>
          </a:xfrm>
          <a:prstGeom prst="rect">
            <a:avLst/>
          </a:prstGeom>
        </p:spPr>
      </p:pic>
    </p:spTree>
    <p:extLst>
      <p:ext uri="{BB962C8B-B14F-4D97-AF65-F5344CB8AC3E}">
        <p14:creationId xmlns:p14="http://schemas.microsoft.com/office/powerpoint/2010/main" val="42889477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Derivatives of Activation Functions</a:t>
            </a:r>
            <a:endParaRPr lang="en-US" dirty="0"/>
          </a:p>
        </p:txBody>
      </p:sp>
      <p:pic>
        <p:nvPicPr>
          <p:cNvPr id="3" name="Picture 2"/>
          <p:cNvPicPr>
            <a:picLocks noChangeAspect="1"/>
          </p:cNvPicPr>
          <p:nvPr/>
        </p:nvPicPr>
        <p:blipFill>
          <a:blip r:embed="rId2"/>
          <a:stretch>
            <a:fillRect/>
          </a:stretch>
        </p:blipFill>
        <p:spPr>
          <a:xfrm>
            <a:off x="241300" y="1112538"/>
            <a:ext cx="4530621" cy="2631634"/>
          </a:xfrm>
          <a:prstGeom prst="rect">
            <a:avLst/>
          </a:prstGeom>
        </p:spPr>
      </p:pic>
      <p:pic>
        <p:nvPicPr>
          <p:cNvPr id="4" name="Picture 3"/>
          <p:cNvPicPr>
            <a:picLocks noChangeAspect="1"/>
          </p:cNvPicPr>
          <p:nvPr/>
        </p:nvPicPr>
        <p:blipFill>
          <a:blip r:embed="rId3"/>
          <a:stretch>
            <a:fillRect/>
          </a:stretch>
        </p:blipFill>
        <p:spPr>
          <a:xfrm>
            <a:off x="391819" y="3917312"/>
            <a:ext cx="4229582" cy="2741396"/>
          </a:xfrm>
          <a:prstGeom prst="rect">
            <a:avLst/>
          </a:prstGeom>
        </p:spPr>
      </p:pic>
      <p:pic>
        <p:nvPicPr>
          <p:cNvPr id="5" name="Picture 4"/>
          <p:cNvPicPr>
            <a:picLocks noChangeAspect="1"/>
          </p:cNvPicPr>
          <p:nvPr/>
        </p:nvPicPr>
        <p:blipFill>
          <a:blip r:embed="rId4"/>
          <a:stretch>
            <a:fillRect/>
          </a:stretch>
        </p:blipFill>
        <p:spPr>
          <a:xfrm>
            <a:off x="6190568" y="2342812"/>
            <a:ext cx="5339642" cy="2693574"/>
          </a:xfrm>
          <a:prstGeom prst="rect">
            <a:avLst/>
          </a:prstGeom>
        </p:spPr>
      </p:pic>
    </p:spTree>
    <p:extLst>
      <p:ext uri="{BB962C8B-B14F-4D97-AF65-F5344CB8AC3E}">
        <p14:creationId xmlns:p14="http://schemas.microsoft.com/office/powerpoint/2010/main" val="32685221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Initializing Network</a:t>
            </a:r>
            <a:endParaRPr lang="en-US" dirty="0"/>
          </a:p>
        </p:txBody>
      </p:sp>
      <p:pic>
        <p:nvPicPr>
          <p:cNvPr id="3" name="Picture 2"/>
          <p:cNvPicPr>
            <a:picLocks noChangeAspect="1"/>
          </p:cNvPicPr>
          <p:nvPr/>
        </p:nvPicPr>
        <p:blipFill rotWithShape="1">
          <a:blip r:embed="rId2"/>
          <a:srcRect l="2340" t="3634"/>
          <a:stretch/>
        </p:blipFill>
        <p:spPr>
          <a:xfrm>
            <a:off x="0" y="1562817"/>
            <a:ext cx="7912315" cy="4571283"/>
          </a:xfrm>
          <a:prstGeom prst="rect">
            <a:avLst/>
          </a:prstGeom>
        </p:spPr>
      </p:pic>
      <p:pic>
        <p:nvPicPr>
          <p:cNvPr id="4" name="Picture 3"/>
          <p:cNvPicPr>
            <a:picLocks noChangeAspect="1"/>
          </p:cNvPicPr>
          <p:nvPr/>
        </p:nvPicPr>
        <p:blipFill>
          <a:blip r:embed="rId3"/>
          <a:stretch>
            <a:fillRect/>
          </a:stretch>
        </p:blipFill>
        <p:spPr>
          <a:xfrm>
            <a:off x="7170738" y="1562817"/>
            <a:ext cx="4674910" cy="3525838"/>
          </a:xfrm>
          <a:prstGeom prst="rect">
            <a:avLst/>
          </a:prstGeom>
        </p:spPr>
      </p:pic>
    </p:spTree>
    <p:extLst>
      <p:ext uri="{BB962C8B-B14F-4D97-AF65-F5344CB8AC3E}">
        <p14:creationId xmlns:p14="http://schemas.microsoft.com/office/powerpoint/2010/main" val="38152898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Forward Propagation: Layer-1</a:t>
            </a:r>
            <a:endParaRPr lang="en-US" dirty="0"/>
          </a:p>
        </p:txBody>
      </p:sp>
      <p:pic>
        <p:nvPicPr>
          <p:cNvPr id="3" name="Picture 2"/>
          <p:cNvPicPr>
            <a:picLocks noChangeAspect="1"/>
          </p:cNvPicPr>
          <p:nvPr/>
        </p:nvPicPr>
        <p:blipFill rotWithShape="1">
          <a:blip r:embed="rId2"/>
          <a:srcRect t="12953"/>
          <a:stretch/>
        </p:blipFill>
        <p:spPr>
          <a:xfrm>
            <a:off x="241301" y="1739266"/>
            <a:ext cx="6012297" cy="3711574"/>
          </a:xfrm>
          <a:prstGeom prst="rect">
            <a:avLst/>
          </a:prstGeom>
        </p:spPr>
      </p:pic>
      <p:pic>
        <p:nvPicPr>
          <p:cNvPr id="8" name="Picture 7"/>
          <p:cNvPicPr>
            <a:picLocks noChangeAspect="1"/>
          </p:cNvPicPr>
          <p:nvPr/>
        </p:nvPicPr>
        <p:blipFill>
          <a:blip r:embed="rId3"/>
          <a:stretch>
            <a:fillRect/>
          </a:stretch>
        </p:blipFill>
        <p:spPr>
          <a:xfrm>
            <a:off x="6476182" y="1206997"/>
            <a:ext cx="4894926" cy="5231678"/>
          </a:xfrm>
          <a:prstGeom prst="rect">
            <a:avLst/>
          </a:prstGeom>
        </p:spPr>
      </p:pic>
    </p:spTree>
    <p:extLst>
      <p:ext uri="{BB962C8B-B14F-4D97-AF65-F5344CB8AC3E}">
        <p14:creationId xmlns:p14="http://schemas.microsoft.com/office/powerpoint/2010/main" val="3704263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a:t>
            </a:r>
            <a:endParaRPr lang="en-US" dirty="0"/>
          </a:p>
        </p:txBody>
      </p:sp>
      <p:pic>
        <p:nvPicPr>
          <p:cNvPr id="3" name="Picture 2"/>
          <p:cNvPicPr>
            <a:picLocks noChangeAspect="1"/>
          </p:cNvPicPr>
          <p:nvPr/>
        </p:nvPicPr>
        <p:blipFill>
          <a:blip r:embed="rId2"/>
          <a:stretch>
            <a:fillRect/>
          </a:stretch>
        </p:blipFill>
        <p:spPr>
          <a:xfrm>
            <a:off x="298449" y="1784350"/>
            <a:ext cx="5284783" cy="3193815"/>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6574"/>
          <a:stretch/>
        </p:blipFill>
        <p:spPr>
          <a:xfrm>
            <a:off x="6104890" y="1784350"/>
            <a:ext cx="5375189" cy="3663950"/>
          </a:xfrm>
          <a:prstGeom prst="rect">
            <a:avLst/>
          </a:prstGeom>
        </p:spPr>
      </p:pic>
    </p:spTree>
    <p:extLst>
      <p:ext uri="{BB962C8B-B14F-4D97-AF65-F5344CB8AC3E}">
        <p14:creationId xmlns:p14="http://schemas.microsoft.com/office/powerpoint/2010/main" val="23880067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Layer-2</a:t>
            </a:r>
            <a:endParaRPr lang="en-US" dirty="0"/>
          </a:p>
        </p:txBody>
      </p:sp>
      <p:pic>
        <p:nvPicPr>
          <p:cNvPr id="3" name="Picture 2"/>
          <p:cNvPicPr>
            <a:picLocks noChangeAspect="1"/>
          </p:cNvPicPr>
          <p:nvPr/>
        </p:nvPicPr>
        <p:blipFill>
          <a:blip r:embed="rId2"/>
          <a:stretch>
            <a:fillRect/>
          </a:stretch>
        </p:blipFill>
        <p:spPr>
          <a:xfrm>
            <a:off x="775385" y="1828152"/>
            <a:ext cx="4945174" cy="3712464"/>
          </a:xfrm>
          <a:prstGeom prst="rect">
            <a:avLst/>
          </a:prstGeom>
        </p:spPr>
      </p:pic>
      <p:pic>
        <p:nvPicPr>
          <p:cNvPr id="4" name="Picture 3"/>
          <p:cNvPicPr>
            <a:picLocks noChangeAspect="1"/>
          </p:cNvPicPr>
          <p:nvPr/>
        </p:nvPicPr>
        <p:blipFill>
          <a:blip r:embed="rId3"/>
          <a:stretch>
            <a:fillRect/>
          </a:stretch>
        </p:blipFill>
        <p:spPr>
          <a:xfrm>
            <a:off x="6221894" y="1165488"/>
            <a:ext cx="5064723" cy="5238512"/>
          </a:xfrm>
          <a:prstGeom prst="rect">
            <a:avLst/>
          </a:prstGeom>
        </p:spPr>
      </p:pic>
    </p:spTree>
    <p:extLst>
      <p:ext uri="{BB962C8B-B14F-4D97-AF65-F5344CB8AC3E}">
        <p14:creationId xmlns:p14="http://schemas.microsoft.com/office/powerpoint/2010/main" val="18388588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Layer-3</a:t>
            </a:r>
            <a:endParaRPr lang="en-US" dirty="0"/>
          </a:p>
        </p:txBody>
      </p:sp>
      <p:pic>
        <p:nvPicPr>
          <p:cNvPr id="4" name="Picture 3"/>
          <p:cNvPicPr>
            <a:picLocks noChangeAspect="1"/>
          </p:cNvPicPr>
          <p:nvPr/>
        </p:nvPicPr>
        <p:blipFill rotWithShape="1">
          <a:blip r:embed="rId2"/>
          <a:srcRect t="12764"/>
          <a:stretch/>
        </p:blipFill>
        <p:spPr>
          <a:xfrm>
            <a:off x="241300" y="1547446"/>
            <a:ext cx="5887050" cy="3876327"/>
          </a:xfrm>
          <a:prstGeom prst="rect">
            <a:avLst/>
          </a:prstGeom>
        </p:spPr>
      </p:pic>
      <p:pic>
        <p:nvPicPr>
          <p:cNvPr id="5" name="Picture 4"/>
          <p:cNvPicPr>
            <a:picLocks noChangeAspect="1"/>
          </p:cNvPicPr>
          <p:nvPr/>
        </p:nvPicPr>
        <p:blipFill>
          <a:blip r:embed="rId3"/>
          <a:stretch>
            <a:fillRect/>
          </a:stretch>
        </p:blipFill>
        <p:spPr>
          <a:xfrm>
            <a:off x="6448425" y="1050925"/>
            <a:ext cx="5413874" cy="5486400"/>
          </a:xfrm>
          <a:prstGeom prst="rect">
            <a:avLst/>
          </a:prstGeom>
        </p:spPr>
      </p:pic>
    </p:spTree>
    <p:extLst>
      <p:ext uri="{BB962C8B-B14F-4D97-AF65-F5344CB8AC3E}">
        <p14:creationId xmlns:p14="http://schemas.microsoft.com/office/powerpoint/2010/main" val="18552375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160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a:blip r:embed="rId4"/>
          <a:stretch>
            <a:fillRect/>
          </a:stretch>
        </p:blipFill>
        <p:spPr>
          <a:xfrm>
            <a:off x="5856185" y="2781639"/>
            <a:ext cx="5357741" cy="3657600"/>
          </a:xfrm>
          <a:prstGeom prst="rect">
            <a:avLst/>
          </a:prstGeom>
        </p:spPr>
      </p:pic>
    </p:spTree>
    <p:extLst>
      <p:ext uri="{BB962C8B-B14F-4D97-AF65-F5344CB8AC3E}">
        <p14:creationId xmlns:p14="http://schemas.microsoft.com/office/powerpoint/2010/main" val="11822258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6" name="Picture 5"/>
          <p:cNvPicPr>
            <a:picLocks noChangeAspect="1"/>
          </p:cNvPicPr>
          <p:nvPr/>
        </p:nvPicPr>
        <p:blipFill>
          <a:blip r:embed="rId4"/>
          <a:stretch>
            <a:fillRect/>
          </a:stretch>
        </p:blipFill>
        <p:spPr>
          <a:xfrm>
            <a:off x="5816816" y="2050127"/>
            <a:ext cx="5386989" cy="4456552"/>
          </a:xfrm>
          <a:prstGeom prst="rect">
            <a:avLst/>
          </a:prstGeom>
        </p:spPr>
      </p:pic>
    </p:spTree>
    <p:extLst>
      <p:ext uri="{BB962C8B-B14F-4D97-AF65-F5344CB8AC3E}">
        <p14:creationId xmlns:p14="http://schemas.microsoft.com/office/powerpoint/2010/main" val="1167126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rotWithShape="1">
          <a:blip r:embed="rId4"/>
          <a:srcRect b="77542"/>
          <a:stretch/>
        </p:blipFill>
        <p:spPr>
          <a:xfrm>
            <a:off x="5543738" y="4920480"/>
            <a:ext cx="6324206" cy="1685947"/>
          </a:xfrm>
          <a:prstGeom prst="rect">
            <a:avLst/>
          </a:prstGeom>
        </p:spPr>
      </p:pic>
      <p:pic>
        <p:nvPicPr>
          <p:cNvPr id="7" name="Picture 6"/>
          <p:cNvPicPr>
            <a:picLocks noChangeAspect="1"/>
          </p:cNvPicPr>
          <p:nvPr/>
        </p:nvPicPr>
        <p:blipFill rotWithShape="1">
          <a:blip r:embed="rId4"/>
          <a:srcRect l="23392" t="33398" r="44477" b="44372"/>
          <a:stretch/>
        </p:blipFill>
        <p:spPr>
          <a:xfrm>
            <a:off x="6145756" y="2289869"/>
            <a:ext cx="2364475" cy="1941862"/>
          </a:xfrm>
          <a:prstGeom prst="rect">
            <a:avLst/>
          </a:prstGeom>
        </p:spPr>
      </p:pic>
      <p:pic>
        <p:nvPicPr>
          <p:cNvPr id="8" name="Picture 7"/>
          <p:cNvPicPr>
            <a:picLocks noChangeAspect="1"/>
          </p:cNvPicPr>
          <p:nvPr/>
        </p:nvPicPr>
        <p:blipFill rotWithShape="1">
          <a:blip r:embed="rId4"/>
          <a:srcRect l="23392" t="54925" r="44477" b="6926"/>
          <a:stretch/>
        </p:blipFill>
        <p:spPr>
          <a:xfrm>
            <a:off x="9112250" y="1155699"/>
            <a:ext cx="2451100" cy="3454519"/>
          </a:xfrm>
          <a:prstGeom prst="rect">
            <a:avLst/>
          </a:prstGeom>
        </p:spPr>
      </p:pic>
    </p:spTree>
    <p:extLst>
      <p:ext uri="{BB962C8B-B14F-4D97-AF65-F5344CB8AC3E}">
        <p14:creationId xmlns:p14="http://schemas.microsoft.com/office/powerpoint/2010/main" val="4031379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rotWithShape="1">
          <a:blip r:embed="rId2"/>
          <a:srcRect t="60198"/>
          <a:stretch/>
        </p:blipFill>
        <p:spPr>
          <a:xfrm>
            <a:off x="241300" y="2878824"/>
            <a:ext cx="6707076" cy="1822450"/>
          </a:xfrm>
          <a:prstGeom prst="rect">
            <a:avLst/>
          </a:prstGeom>
        </p:spPr>
      </p:pic>
      <p:pic>
        <p:nvPicPr>
          <p:cNvPr id="4" name="Picture 3"/>
          <p:cNvPicPr>
            <a:picLocks noChangeAspect="1"/>
          </p:cNvPicPr>
          <p:nvPr/>
        </p:nvPicPr>
        <p:blipFill rotWithShape="1">
          <a:blip r:embed="rId3"/>
          <a:srcRect l="4091" t="58440" b="9223"/>
          <a:stretch/>
        </p:blipFill>
        <p:spPr>
          <a:xfrm>
            <a:off x="6810410" y="3153469"/>
            <a:ext cx="5381590" cy="1501082"/>
          </a:xfrm>
          <a:prstGeom prst="rect">
            <a:avLst/>
          </a:prstGeom>
        </p:spPr>
      </p:pic>
      <p:pic>
        <p:nvPicPr>
          <p:cNvPr id="5" name="Picture 4"/>
          <p:cNvPicPr>
            <a:picLocks noChangeAspect="1"/>
          </p:cNvPicPr>
          <p:nvPr/>
        </p:nvPicPr>
        <p:blipFill rotWithShape="1">
          <a:blip r:embed="rId4"/>
          <a:srcRect l="23392" t="33398" r="44477" b="44372"/>
          <a:stretch/>
        </p:blipFill>
        <p:spPr>
          <a:xfrm>
            <a:off x="297406" y="4836219"/>
            <a:ext cx="2364475" cy="1941862"/>
          </a:xfrm>
          <a:prstGeom prst="rect">
            <a:avLst/>
          </a:prstGeom>
        </p:spPr>
      </p:pic>
      <p:pic>
        <p:nvPicPr>
          <p:cNvPr id="6" name="Picture 5"/>
          <p:cNvPicPr>
            <a:picLocks noChangeAspect="1"/>
          </p:cNvPicPr>
          <p:nvPr/>
        </p:nvPicPr>
        <p:blipFill rotWithShape="1">
          <a:blip r:embed="rId4"/>
          <a:srcRect l="23392" t="54925" r="44477" b="25440"/>
          <a:stretch/>
        </p:blipFill>
        <p:spPr>
          <a:xfrm>
            <a:off x="2787837" y="4991100"/>
            <a:ext cx="2451100" cy="1778001"/>
          </a:xfrm>
          <a:prstGeom prst="rect">
            <a:avLst/>
          </a:prstGeom>
        </p:spPr>
      </p:pic>
      <p:pic>
        <p:nvPicPr>
          <p:cNvPr id="7" name="Picture 6"/>
          <p:cNvPicPr>
            <a:picLocks noChangeAspect="1"/>
          </p:cNvPicPr>
          <p:nvPr/>
        </p:nvPicPr>
        <p:blipFill rotWithShape="1">
          <a:blip r:embed="rId4"/>
          <a:srcRect l="23392" t="73578" r="44477" b="6926"/>
          <a:stretch/>
        </p:blipFill>
        <p:spPr>
          <a:xfrm>
            <a:off x="5517122" y="4924441"/>
            <a:ext cx="2451100" cy="1765418"/>
          </a:xfrm>
          <a:prstGeom prst="rect">
            <a:avLst/>
          </a:prstGeom>
        </p:spPr>
      </p:pic>
      <p:pic>
        <p:nvPicPr>
          <p:cNvPr id="8" name="Picture 7"/>
          <p:cNvPicPr>
            <a:picLocks noChangeAspect="1"/>
          </p:cNvPicPr>
          <p:nvPr/>
        </p:nvPicPr>
        <p:blipFill>
          <a:blip r:embed="rId5"/>
          <a:stretch>
            <a:fillRect/>
          </a:stretch>
        </p:blipFill>
        <p:spPr>
          <a:xfrm>
            <a:off x="0" y="882894"/>
            <a:ext cx="7253361" cy="2353205"/>
          </a:xfrm>
          <a:prstGeom prst="rect">
            <a:avLst/>
          </a:prstGeom>
        </p:spPr>
      </p:pic>
      <p:pic>
        <p:nvPicPr>
          <p:cNvPr id="9" name="Picture 8"/>
          <p:cNvPicPr>
            <a:picLocks noChangeAspect="1"/>
          </p:cNvPicPr>
          <p:nvPr/>
        </p:nvPicPr>
        <p:blipFill rotWithShape="1">
          <a:blip r:embed="rId6"/>
          <a:srcRect r="10897"/>
          <a:stretch/>
        </p:blipFill>
        <p:spPr>
          <a:xfrm>
            <a:off x="7253361" y="1617426"/>
            <a:ext cx="4424289" cy="1169079"/>
          </a:xfrm>
          <a:prstGeom prst="rect">
            <a:avLst/>
          </a:prstGeom>
          <a:ln w="28575">
            <a:solidFill>
              <a:srgbClr val="FF0000"/>
            </a:solidFill>
          </a:ln>
        </p:spPr>
      </p:pic>
    </p:spTree>
    <p:extLst>
      <p:ext uri="{BB962C8B-B14F-4D97-AF65-F5344CB8AC3E}">
        <p14:creationId xmlns:p14="http://schemas.microsoft.com/office/powerpoint/2010/main" val="4263145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523875" y="2622550"/>
            <a:ext cx="11325225" cy="2739400"/>
          </a:xfrm>
          <a:prstGeom prst="rect">
            <a:avLst/>
          </a:prstGeom>
        </p:spPr>
      </p:pic>
      <p:pic>
        <p:nvPicPr>
          <p:cNvPr id="4" name="Picture 3"/>
          <p:cNvPicPr>
            <a:picLocks noChangeAspect="1"/>
          </p:cNvPicPr>
          <p:nvPr/>
        </p:nvPicPr>
        <p:blipFill rotWithShape="1">
          <a:blip r:embed="rId3"/>
          <a:srcRect b="39147"/>
          <a:stretch/>
        </p:blipFill>
        <p:spPr>
          <a:xfrm>
            <a:off x="2337752" y="1127125"/>
            <a:ext cx="7534275" cy="1495425"/>
          </a:xfrm>
          <a:prstGeom prst="rect">
            <a:avLst/>
          </a:prstGeom>
        </p:spPr>
      </p:pic>
      <p:pic>
        <p:nvPicPr>
          <p:cNvPr id="5" name="Picture 4"/>
          <p:cNvPicPr>
            <a:picLocks noChangeAspect="1"/>
          </p:cNvPicPr>
          <p:nvPr/>
        </p:nvPicPr>
        <p:blipFill rotWithShape="1">
          <a:blip r:embed="rId4"/>
          <a:srcRect t="60198" r="82864"/>
          <a:stretch/>
        </p:blipFill>
        <p:spPr>
          <a:xfrm>
            <a:off x="323850" y="4758424"/>
            <a:ext cx="1149350" cy="1822450"/>
          </a:xfrm>
          <a:prstGeom prst="rect">
            <a:avLst/>
          </a:prstGeom>
        </p:spPr>
      </p:pic>
      <p:pic>
        <p:nvPicPr>
          <p:cNvPr id="6" name="Picture 5"/>
          <p:cNvPicPr>
            <a:picLocks noChangeAspect="1"/>
          </p:cNvPicPr>
          <p:nvPr/>
        </p:nvPicPr>
        <p:blipFill rotWithShape="1">
          <a:blip r:embed="rId5"/>
          <a:srcRect l="4091" t="58440" r="78259" b="9223"/>
          <a:stretch/>
        </p:blipFill>
        <p:spPr>
          <a:xfrm>
            <a:off x="1473201" y="4919108"/>
            <a:ext cx="1168400" cy="1770987"/>
          </a:xfrm>
          <a:prstGeom prst="rect">
            <a:avLst/>
          </a:prstGeom>
        </p:spPr>
      </p:pic>
      <p:pic>
        <p:nvPicPr>
          <p:cNvPr id="7" name="Picture 6"/>
          <p:cNvPicPr>
            <a:picLocks noChangeAspect="1"/>
          </p:cNvPicPr>
          <p:nvPr/>
        </p:nvPicPr>
        <p:blipFill rotWithShape="1">
          <a:blip r:embed="rId6"/>
          <a:srcRect l="23392" t="33398" r="44477" b="44372"/>
          <a:stretch/>
        </p:blipFill>
        <p:spPr>
          <a:xfrm>
            <a:off x="2989807" y="5037819"/>
            <a:ext cx="2011866" cy="1652276"/>
          </a:xfrm>
          <a:prstGeom prst="rect">
            <a:avLst/>
          </a:prstGeom>
        </p:spPr>
      </p:pic>
      <p:pic>
        <p:nvPicPr>
          <p:cNvPr id="8" name="Picture 7"/>
          <p:cNvPicPr>
            <a:picLocks noChangeAspect="1"/>
          </p:cNvPicPr>
          <p:nvPr/>
        </p:nvPicPr>
        <p:blipFill rotWithShape="1">
          <a:blip r:embed="rId6"/>
          <a:srcRect l="23392" t="54925" r="44477" b="25440"/>
          <a:stretch/>
        </p:blipFill>
        <p:spPr>
          <a:xfrm>
            <a:off x="5480237" y="5168263"/>
            <a:ext cx="2085573" cy="1512852"/>
          </a:xfrm>
          <a:prstGeom prst="rect">
            <a:avLst/>
          </a:prstGeom>
        </p:spPr>
      </p:pic>
      <p:pic>
        <p:nvPicPr>
          <p:cNvPr id="9" name="Picture 8"/>
          <p:cNvPicPr>
            <a:picLocks noChangeAspect="1"/>
          </p:cNvPicPr>
          <p:nvPr/>
        </p:nvPicPr>
        <p:blipFill rotWithShape="1">
          <a:blip r:embed="rId6"/>
          <a:srcRect l="23392" t="73578" r="44477" b="6926"/>
          <a:stretch/>
        </p:blipFill>
        <p:spPr>
          <a:xfrm>
            <a:off x="8209522" y="5099727"/>
            <a:ext cx="2085573" cy="1502145"/>
          </a:xfrm>
          <a:prstGeom prst="rect">
            <a:avLst/>
          </a:prstGeom>
        </p:spPr>
      </p:pic>
    </p:spTree>
    <p:extLst>
      <p:ext uri="{BB962C8B-B14F-4D97-AF65-F5344CB8AC3E}">
        <p14:creationId xmlns:p14="http://schemas.microsoft.com/office/powerpoint/2010/main" val="2013582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275"/>
          <a:stretch/>
        </p:blipFill>
        <p:spPr>
          <a:xfrm>
            <a:off x="6381549" y="1829468"/>
            <a:ext cx="5714198" cy="3739014"/>
          </a:xfrm>
          <a:prstGeom prst="rect">
            <a:avLst/>
          </a:prstGeom>
        </p:spPr>
      </p:pic>
    </p:spTree>
    <p:extLst>
      <p:ext uri="{BB962C8B-B14F-4D97-AF65-F5344CB8AC3E}">
        <p14:creationId xmlns:p14="http://schemas.microsoft.com/office/powerpoint/2010/main" val="33466979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 </a:t>
            </a:r>
            <a:r>
              <a:rPr lang="en-US" dirty="0"/>
              <a:t>(Continue</a:t>
            </a:r>
            <a:r>
              <a:rPr lang="en-US" dirty="0" smtClean="0"/>
              <a:t>)</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t="4255" b="65079"/>
          <a:stretch/>
        </p:blipFill>
        <p:spPr>
          <a:xfrm>
            <a:off x="6581323" y="3214838"/>
            <a:ext cx="2347473" cy="1742173"/>
          </a:xfrm>
          <a:prstGeom prst="rect">
            <a:avLst/>
          </a:prstGeom>
        </p:spPr>
      </p:pic>
      <p:pic>
        <p:nvPicPr>
          <p:cNvPr id="6" name="Picture 5"/>
          <p:cNvPicPr>
            <a:picLocks noChangeAspect="1"/>
          </p:cNvPicPr>
          <p:nvPr/>
        </p:nvPicPr>
        <p:blipFill rotWithShape="1">
          <a:blip r:embed="rId3"/>
          <a:srcRect t="36107" b="33227"/>
          <a:stretch/>
        </p:blipFill>
        <p:spPr>
          <a:xfrm>
            <a:off x="9180144" y="3214838"/>
            <a:ext cx="2347473" cy="1742173"/>
          </a:xfrm>
          <a:prstGeom prst="rect">
            <a:avLst/>
          </a:prstGeom>
        </p:spPr>
      </p:pic>
      <p:pic>
        <p:nvPicPr>
          <p:cNvPr id="7" name="Picture 6"/>
          <p:cNvPicPr>
            <a:picLocks noChangeAspect="1"/>
          </p:cNvPicPr>
          <p:nvPr/>
        </p:nvPicPr>
        <p:blipFill rotWithShape="1">
          <a:blip r:embed="rId3"/>
          <a:srcRect t="68129" b="1205"/>
          <a:stretch/>
        </p:blipFill>
        <p:spPr>
          <a:xfrm>
            <a:off x="7880734" y="4922002"/>
            <a:ext cx="2347473" cy="1742173"/>
          </a:xfrm>
          <a:prstGeom prst="rect">
            <a:avLst/>
          </a:prstGeom>
        </p:spPr>
      </p:pic>
      <p:pic>
        <p:nvPicPr>
          <p:cNvPr id="30722" name="Picture 2" descr="https://cdn-images-1.medium.com/max/1650/1*pU_imzzc1HzLBoeJe_vx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85" y="1422566"/>
            <a:ext cx="5979996" cy="12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42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 (Continue)</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0092"/>
          <a:stretch/>
        </p:blipFill>
        <p:spPr>
          <a:xfrm>
            <a:off x="6107155" y="1365250"/>
            <a:ext cx="5375189" cy="479425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9722"/>
          <a:stretch/>
        </p:blipFill>
        <p:spPr>
          <a:xfrm>
            <a:off x="563605" y="1339850"/>
            <a:ext cx="5375189" cy="4819650"/>
          </a:xfrm>
          <a:prstGeom prst="rect">
            <a:avLst/>
          </a:prstGeom>
        </p:spPr>
      </p:pic>
    </p:spTree>
    <p:extLst>
      <p:ext uri="{BB962C8B-B14F-4D97-AF65-F5344CB8AC3E}">
        <p14:creationId xmlns:p14="http://schemas.microsoft.com/office/powerpoint/2010/main" val="22235473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2340" t="3634"/>
          <a:stretch/>
        </p:blipFill>
        <p:spPr>
          <a:xfrm>
            <a:off x="241300" y="1232919"/>
            <a:ext cx="5302438" cy="3063445"/>
          </a:xfrm>
          <a:prstGeom prst="rect">
            <a:avLst/>
          </a:prstGeom>
        </p:spPr>
      </p:pic>
      <p:pic>
        <p:nvPicPr>
          <p:cNvPr id="4" name="Picture 3"/>
          <p:cNvPicPr>
            <a:picLocks noChangeAspect="1"/>
          </p:cNvPicPr>
          <p:nvPr/>
        </p:nvPicPr>
        <p:blipFill>
          <a:blip r:embed="rId3"/>
          <a:stretch>
            <a:fillRect/>
          </a:stretch>
        </p:blipFill>
        <p:spPr>
          <a:xfrm>
            <a:off x="5684414" y="2065805"/>
            <a:ext cx="5721237" cy="1397671"/>
          </a:xfrm>
          <a:prstGeom prst="rect">
            <a:avLst/>
          </a:prstGeom>
        </p:spPr>
      </p:pic>
      <p:pic>
        <p:nvPicPr>
          <p:cNvPr id="5" name="Picture 4"/>
          <p:cNvPicPr>
            <a:picLocks noChangeAspect="1"/>
          </p:cNvPicPr>
          <p:nvPr/>
        </p:nvPicPr>
        <p:blipFill>
          <a:blip r:embed="rId4"/>
          <a:stretch>
            <a:fillRect/>
          </a:stretch>
        </p:blipFill>
        <p:spPr>
          <a:xfrm>
            <a:off x="480646" y="4296364"/>
            <a:ext cx="11248488" cy="2360483"/>
          </a:xfrm>
          <a:prstGeom prst="rect">
            <a:avLst/>
          </a:prstGeom>
        </p:spPr>
      </p:pic>
      <p:sp>
        <p:nvSpPr>
          <p:cNvPr id="6" name="Oval 5"/>
          <p:cNvSpPr/>
          <p:nvPr/>
        </p:nvSpPr>
        <p:spPr>
          <a:xfrm>
            <a:off x="84899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8107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069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1209" t="28203" r="21538" b="32288"/>
          <a:stretch/>
        </p:blipFill>
        <p:spPr>
          <a:xfrm>
            <a:off x="381000" y="3018410"/>
            <a:ext cx="4227832" cy="3289300"/>
          </a:xfrm>
          <a:prstGeom prst="rect">
            <a:avLst/>
          </a:prstGeom>
        </p:spPr>
      </p:pic>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16499" t="1" b="80731"/>
          <a:stretch/>
        </p:blipFill>
        <p:spPr>
          <a:xfrm>
            <a:off x="152400" y="1259285"/>
            <a:ext cx="5752608" cy="1496615"/>
          </a:xfrm>
          <a:prstGeom prst="rect">
            <a:avLst/>
          </a:prstGeom>
        </p:spPr>
      </p:pic>
      <p:pic>
        <p:nvPicPr>
          <p:cNvPr id="4" name="Picture 3"/>
          <p:cNvPicPr>
            <a:picLocks noChangeAspect="1"/>
          </p:cNvPicPr>
          <p:nvPr/>
        </p:nvPicPr>
        <p:blipFill rotWithShape="1">
          <a:blip r:embed="rId2"/>
          <a:srcRect t="76777" r="2301"/>
          <a:stretch/>
        </p:blipFill>
        <p:spPr>
          <a:xfrm>
            <a:off x="4692650" y="965200"/>
            <a:ext cx="7416800" cy="1987550"/>
          </a:xfrm>
          <a:prstGeom prst="rect">
            <a:avLst/>
          </a:prstGeom>
        </p:spPr>
      </p:pic>
      <p:sp>
        <p:nvSpPr>
          <p:cNvPr id="5" name="Rounded Rectangle 4"/>
          <p:cNvSpPr/>
          <p:nvPr/>
        </p:nvSpPr>
        <p:spPr>
          <a:xfrm>
            <a:off x="1568450" y="3395221"/>
            <a:ext cx="1809750" cy="23451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89512" y="2952750"/>
            <a:ext cx="6063519" cy="3480815"/>
          </a:xfrm>
          <a:prstGeom prst="rect">
            <a:avLst/>
          </a:prstGeom>
        </p:spPr>
      </p:pic>
    </p:spTree>
    <p:extLst>
      <p:ext uri="{BB962C8B-B14F-4D97-AF65-F5344CB8AC3E}">
        <p14:creationId xmlns:p14="http://schemas.microsoft.com/office/powerpoint/2010/main" val="14712511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4639" y="1862460"/>
            <a:ext cx="2357121" cy="880454"/>
          </a:xfrm>
          <a:prstGeom prst="rect">
            <a:avLst/>
          </a:prstGeom>
        </p:spPr>
      </p:pic>
      <p:sp>
        <p:nvSpPr>
          <p:cNvPr id="8" name="Rectangle 7"/>
          <p:cNvSpPr/>
          <p:nvPr/>
        </p:nvSpPr>
        <p:spPr>
          <a:xfrm>
            <a:off x="294639" y="2613387"/>
            <a:ext cx="7258685" cy="923330"/>
          </a:xfrm>
          <a:prstGeom prst="rect">
            <a:avLst/>
          </a:prstGeom>
        </p:spPr>
        <p:txBody>
          <a:bodyPr wrap="square">
            <a:spAutoFit/>
          </a:bodyPr>
          <a:lstStyle/>
          <a:p>
            <a:r>
              <a:rPr lang="en-US" b="1" dirty="0"/>
              <a:t>Mini-batch </a:t>
            </a:r>
            <a:r>
              <a:rPr lang="en-US" b="1" dirty="0" smtClean="0"/>
              <a:t>gradient</a:t>
            </a:r>
            <a:r>
              <a:rPr lang="en-US" b="1" dirty="0"/>
              <a:t> </a:t>
            </a:r>
            <a:r>
              <a:rPr lang="en-US" b="1" dirty="0" smtClean="0"/>
              <a:t>descent: </a:t>
            </a:r>
            <a:r>
              <a:rPr lang="en-US" dirty="0"/>
              <a:t>Instead of going over all examples, Mini-batch Gradient Descent sums up over lower number of examples based on the batch size. Therefore, learning happens on each mini-batch of b examples:</a:t>
            </a:r>
          </a:p>
        </p:txBody>
      </p:sp>
      <p:pic>
        <p:nvPicPr>
          <p:cNvPr id="9" name="Picture 8"/>
          <p:cNvPicPr>
            <a:picLocks noChangeAspect="1"/>
          </p:cNvPicPr>
          <p:nvPr/>
        </p:nvPicPr>
        <p:blipFill>
          <a:blip r:embed="rId3"/>
          <a:stretch>
            <a:fillRect/>
          </a:stretch>
        </p:blipFill>
        <p:spPr>
          <a:xfrm>
            <a:off x="294639" y="3445570"/>
            <a:ext cx="2600961" cy="651735"/>
          </a:xfrm>
          <a:prstGeom prst="rect">
            <a:avLst/>
          </a:prstGeom>
        </p:spPr>
      </p:pic>
      <p:sp>
        <p:nvSpPr>
          <p:cNvPr id="2" name="Text Placeholder 1"/>
          <p:cNvSpPr>
            <a:spLocks noGrp="1"/>
          </p:cNvSpPr>
          <p:nvPr>
            <p:ph type="body" sz="quarter" idx="10"/>
          </p:nvPr>
        </p:nvSpPr>
        <p:spPr/>
        <p:txBody>
          <a:bodyPr/>
          <a:lstStyle/>
          <a:p>
            <a:r>
              <a:rPr lang="en-US" dirty="0" smtClean="0"/>
              <a:t>Gradient Descent Variants</a:t>
            </a:r>
            <a:endParaRPr lang="en-US" dirty="0"/>
          </a:p>
        </p:txBody>
      </p:sp>
      <p:sp>
        <p:nvSpPr>
          <p:cNvPr id="3" name="Rectangle 2"/>
          <p:cNvSpPr/>
          <p:nvPr/>
        </p:nvSpPr>
        <p:spPr>
          <a:xfrm>
            <a:off x="294640" y="6301155"/>
            <a:ext cx="10988040" cy="369332"/>
          </a:xfrm>
          <a:prstGeom prst="rect">
            <a:avLst/>
          </a:prstGeom>
        </p:spPr>
        <p:txBody>
          <a:bodyPr wrap="square">
            <a:spAutoFit/>
          </a:bodyPr>
          <a:lstStyle/>
          <a:p>
            <a:r>
              <a:rPr lang="en-US" dirty="0">
                <a:hlinkClick r:id="rId4"/>
              </a:rPr>
              <a:t>https://medium.com/@</a:t>
            </a:r>
            <a:r>
              <a:rPr lang="en-US" dirty="0" smtClean="0">
                <a:hlinkClick r:id="rId4"/>
              </a:rPr>
              <a:t>montjoile/an-introduction-to-gradient-descent-algorithm-34cf3cee752b</a:t>
            </a:r>
            <a:r>
              <a:rPr lang="en-US" dirty="0" smtClean="0"/>
              <a:t> </a:t>
            </a:r>
            <a:endParaRPr lang="en-US" dirty="0"/>
          </a:p>
        </p:txBody>
      </p:sp>
      <p:sp>
        <p:nvSpPr>
          <p:cNvPr id="4" name="Rectangle 3"/>
          <p:cNvSpPr/>
          <p:nvPr/>
        </p:nvSpPr>
        <p:spPr>
          <a:xfrm>
            <a:off x="294640" y="5931823"/>
            <a:ext cx="9545320" cy="369332"/>
          </a:xfrm>
          <a:prstGeom prst="rect">
            <a:avLst/>
          </a:prstGeom>
        </p:spPr>
        <p:txBody>
          <a:bodyPr wrap="square">
            <a:spAutoFit/>
          </a:bodyPr>
          <a:lstStyle/>
          <a:p>
            <a:r>
              <a:rPr lang="en-US" dirty="0">
                <a:hlinkClick r:id="rId5"/>
              </a:rPr>
              <a:t>https://towardsdatascience.com/gradient-descent-algorithm-and-its-variants-10f652806a3</a:t>
            </a:r>
            <a:endParaRPr lang="en-US" dirty="0"/>
          </a:p>
        </p:txBody>
      </p:sp>
      <p:pic>
        <p:nvPicPr>
          <p:cNvPr id="5" name="Picture 4"/>
          <p:cNvPicPr>
            <a:picLocks noChangeAspect="1"/>
          </p:cNvPicPr>
          <p:nvPr/>
        </p:nvPicPr>
        <p:blipFill>
          <a:blip r:embed="rId6"/>
          <a:stretch>
            <a:fillRect/>
          </a:stretch>
        </p:blipFill>
        <p:spPr>
          <a:xfrm>
            <a:off x="7389475" y="2231792"/>
            <a:ext cx="4802525" cy="2786613"/>
          </a:xfrm>
          <a:prstGeom prst="rect">
            <a:avLst/>
          </a:prstGeom>
        </p:spPr>
      </p:pic>
      <p:sp>
        <p:nvSpPr>
          <p:cNvPr id="6" name="Rectangle 5"/>
          <p:cNvSpPr/>
          <p:nvPr/>
        </p:nvSpPr>
        <p:spPr>
          <a:xfrm>
            <a:off x="294639" y="1089857"/>
            <a:ext cx="7258685" cy="923330"/>
          </a:xfrm>
          <a:prstGeom prst="rect">
            <a:avLst/>
          </a:prstGeom>
        </p:spPr>
        <p:txBody>
          <a:bodyPr wrap="square">
            <a:spAutoFit/>
          </a:bodyPr>
          <a:lstStyle/>
          <a:p>
            <a:r>
              <a:rPr lang="en-US" b="1" dirty="0" smtClean="0"/>
              <a:t>Batch gradient descent:</a:t>
            </a:r>
            <a:r>
              <a:rPr lang="en-US" dirty="0" smtClean="0"/>
              <a:t> Batch </a:t>
            </a:r>
            <a:r>
              <a:rPr lang="en-US" dirty="0"/>
              <a:t>Gradient Descent is when we sum up over all examples on each iteration when performing the updates to the parameters. Therefore, for each update, we have to sum over all examples:</a:t>
            </a:r>
          </a:p>
        </p:txBody>
      </p:sp>
      <p:sp>
        <p:nvSpPr>
          <p:cNvPr id="10" name="Rectangle 9"/>
          <p:cNvSpPr/>
          <p:nvPr/>
        </p:nvSpPr>
        <p:spPr>
          <a:xfrm>
            <a:off x="294639" y="4176977"/>
            <a:ext cx="7258685" cy="923330"/>
          </a:xfrm>
          <a:prstGeom prst="rect">
            <a:avLst/>
          </a:prstGeom>
        </p:spPr>
        <p:txBody>
          <a:bodyPr wrap="square">
            <a:spAutoFit/>
          </a:bodyPr>
          <a:lstStyle/>
          <a:p>
            <a:r>
              <a:rPr lang="en-US" b="1" dirty="0"/>
              <a:t>Stochastic </a:t>
            </a:r>
            <a:r>
              <a:rPr lang="en-US" b="1" dirty="0" smtClean="0"/>
              <a:t>gradient</a:t>
            </a:r>
            <a:r>
              <a:rPr lang="en-US" b="1" dirty="0"/>
              <a:t> </a:t>
            </a:r>
            <a:r>
              <a:rPr lang="en-US" b="1" dirty="0" smtClean="0"/>
              <a:t>descent: </a:t>
            </a:r>
            <a:r>
              <a:rPr lang="en-US" dirty="0" smtClean="0"/>
              <a:t>Instead </a:t>
            </a:r>
            <a:r>
              <a:rPr lang="en-US" dirty="0"/>
              <a:t>of going through all examples, Stochastic Gradient Descent (SGD) performs the parameters update on each example (</a:t>
            </a:r>
            <a:r>
              <a:rPr lang="en-US" dirty="0" err="1" smtClean="0"/>
              <a:t>x</a:t>
            </a:r>
            <a:r>
              <a:rPr lang="en-US" baseline="30000" dirty="0" err="1" smtClean="0"/>
              <a:t>i</a:t>
            </a:r>
            <a:r>
              <a:rPr lang="en-US" dirty="0" err="1" smtClean="0"/>
              <a:t>,y</a:t>
            </a:r>
            <a:r>
              <a:rPr lang="en-US" baseline="30000" dirty="0" err="1"/>
              <a:t>i</a:t>
            </a:r>
            <a:r>
              <a:rPr lang="en-US" dirty="0" smtClean="0"/>
              <a:t>). </a:t>
            </a:r>
            <a:r>
              <a:rPr lang="en-US" dirty="0"/>
              <a:t>Therefore, learning happens on every example:</a:t>
            </a:r>
          </a:p>
        </p:txBody>
      </p:sp>
      <p:pic>
        <p:nvPicPr>
          <p:cNvPr id="11" name="Picture 10"/>
          <p:cNvPicPr>
            <a:picLocks noChangeAspect="1"/>
          </p:cNvPicPr>
          <p:nvPr/>
        </p:nvPicPr>
        <p:blipFill>
          <a:blip r:embed="rId7"/>
          <a:stretch>
            <a:fillRect/>
          </a:stretch>
        </p:blipFill>
        <p:spPr>
          <a:xfrm>
            <a:off x="330199" y="5207604"/>
            <a:ext cx="2123716" cy="659795"/>
          </a:xfrm>
          <a:prstGeom prst="rect">
            <a:avLst/>
          </a:prstGeom>
        </p:spPr>
      </p:pic>
    </p:spTree>
    <p:extLst>
      <p:ext uri="{BB962C8B-B14F-4D97-AF65-F5344CB8AC3E}">
        <p14:creationId xmlns:p14="http://schemas.microsoft.com/office/powerpoint/2010/main" val="2511784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Epoch vs Batch Size vs Iterations</a:t>
            </a:r>
            <a:endParaRPr lang="en-US" dirty="0"/>
          </a:p>
        </p:txBody>
      </p:sp>
      <p:sp>
        <p:nvSpPr>
          <p:cNvPr id="3" name="Rectangle 2"/>
          <p:cNvSpPr/>
          <p:nvPr/>
        </p:nvSpPr>
        <p:spPr>
          <a:xfrm>
            <a:off x="241300" y="6357719"/>
            <a:ext cx="9982200" cy="369332"/>
          </a:xfrm>
          <a:prstGeom prst="rect">
            <a:avLst/>
          </a:prstGeom>
        </p:spPr>
        <p:txBody>
          <a:bodyPr wrap="square">
            <a:spAutoFit/>
          </a:bodyPr>
          <a:lstStyle/>
          <a:p>
            <a:r>
              <a:rPr lang="en-US" dirty="0">
                <a:hlinkClick r:id="rId2"/>
              </a:rPr>
              <a:t>https://</a:t>
            </a:r>
            <a:r>
              <a:rPr lang="en-US" dirty="0" smtClean="0">
                <a:hlinkClick r:id="rId2"/>
              </a:rPr>
              <a:t>towardsdatascience.com/epoch-vs-iterations-vs-batch-size-4dfb9c7ce9c9</a:t>
            </a:r>
            <a:r>
              <a:rPr lang="en-US" dirty="0" smtClean="0"/>
              <a:t> </a:t>
            </a:r>
            <a:endParaRPr lang="en-US" dirty="0"/>
          </a:p>
        </p:txBody>
      </p:sp>
      <p:pic>
        <p:nvPicPr>
          <p:cNvPr id="4" name="Picture 3"/>
          <p:cNvPicPr>
            <a:picLocks noChangeAspect="1"/>
          </p:cNvPicPr>
          <p:nvPr/>
        </p:nvPicPr>
        <p:blipFill>
          <a:blip r:embed="rId3"/>
          <a:stretch>
            <a:fillRect/>
          </a:stretch>
        </p:blipFill>
        <p:spPr>
          <a:xfrm>
            <a:off x="241300" y="1120775"/>
            <a:ext cx="5677003" cy="1439545"/>
          </a:xfrm>
          <a:prstGeom prst="rect">
            <a:avLst/>
          </a:prstGeom>
        </p:spPr>
      </p:pic>
      <p:pic>
        <p:nvPicPr>
          <p:cNvPr id="5" name="Picture 4"/>
          <p:cNvPicPr>
            <a:picLocks noChangeAspect="1"/>
          </p:cNvPicPr>
          <p:nvPr/>
        </p:nvPicPr>
        <p:blipFill>
          <a:blip r:embed="rId4"/>
          <a:stretch>
            <a:fillRect/>
          </a:stretch>
        </p:blipFill>
        <p:spPr>
          <a:xfrm>
            <a:off x="241300" y="2905125"/>
            <a:ext cx="5071253" cy="1468755"/>
          </a:xfrm>
          <a:prstGeom prst="rect">
            <a:avLst/>
          </a:prstGeom>
        </p:spPr>
      </p:pic>
      <p:pic>
        <p:nvPicPr>
          <p:cNvPr id="6" name="Picture 5"/>
          <p:cNvPicPr>
            <a:picLocks noChangeAspect="1"/>
          </p:cNvPicPr>
          <p:nvPr/>
        </p:nvPicPr>
        <p:blipFill rotWithShape="1">
          <a:blip r:embed="rId5"/>
          <a:srcRect t="65622"/>
          <a:stretch/>
        </p:blipFill>
        <p:spPr>
          <a:xfrm>
            <a:off x="6261100" y="5295900"/>
            <a:ext cx="5575300" cy="794301"/>
          </a:xfrm>
          <a:prstGeom prst="rect">
            <a:avLst/>
          </a:prstGeom>
        </p:spPr>
      </p:pic>
      <p:pic>
        <p:nvPicPr>
          <p:cNvPr id="7" name="Picture 6"/>
          <p:cNvPicPr>
            <a:picLocks noChangeAspect="1"/>
          </p:cNvPicPr>
          <p:nvPr/>
        </p:nvPicPr>
        <p:blipFill rotWithShape="1">
          <a:blip r:embed="rId5"/>
          <a:srcRect l="114" t="-12430" r="-114" b="78052"/>
          <a:stretch/>
        </p:blipFill>
        <p:spPr>
          <a:xfrm>
            <a:off x="6261100" y="4463287"/>
            <a:ext cx="5575300" cy="794301"/>
          </a:xfrm>
          <a:prstGeom prst="rect">
            <a:avLst/>
          </a:prstGeom>
        </p:spPr>
      </p:pic>
    </p:spTree>
    <p:extLst>
      <p:ext uri="{BB962C8B-B14F-4D97-AF65-F5344CB8AC3E}">
        <p14:creationId xmlns:p14="http://schemas.microsoft.com/office/powerpoint/2010/main" val="23112266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Neural Network Playground</a:t>
            </a:r>
            <a:endParaRPr lang="en-US" dirty="0"/>
          </a:p>
        </p:txBody>
      </p:sp>
      <p:pic>
        <p:nvPicPr>
          <p:cNvPr id="3" name="Picture 2"/>
          <p:cNvPicPr>
            <a:picLocks noChangeAspect="1"/>
          </p:cNvPicPr>
          <p:nvPr/>
        </p:nvPicPr>
        <p:blipFill>
          <a:blip r:embed="rId2"/>
          <a:stretch>
            <a:fillRect/>
          </a:stretch>
        </p:blipFill>
        <p:spPr>
          <a:xfrm>
            <a:off x="2083249" y="1086878"/>
            <a:ext cx="8043281" cy="5114659"/>
          </a:xfrm>
          <a:prstGeom prst="rect">
            <a:avLst/>
          </a:prstGeom>
        </p:spPr>
      </p:pic>
      <p:sp>
        <p:nvSpPr>
          <p:cNvPr id="4" name="Rectangle 3"/>
          <p:cNvSpPr/>
          <p:nvPr/>
        </p:nvSpPr>
        <p:spPr>
          <a:xfrm>
            <a:off x="241300" y="6406634"/>
            <a:ext cx="3388363" cy="369332"/>
          </a:xfrm>
          <a:prstGeom prst="rect">
            <a:avLst/>
          </a:prstGeom>
        </p:spPr>
        <p:txBody>
          <a:bodyPr wrap="none">
            <a:spAutoFit/>
          </a:bodyPr>
          <a:lstStyle/>
          <a:p>
            <a:r>
              <a:rPr lang="en-US" dirty="0">
                <a:hlinkClick r:id="rId3"/>
              </a:rPr>
              <a:t>http://playground.tensorflow.org/</a:t>
            </a:r>
            <a:endParaRPr lang="en-US" dirty="0"/>
          </a:p>
        </p:txBody>
      </p:sp>
    </p:spTree>
    <p:extLst>
      <p:ext uri="{BB962C8B-B14F-4D97-AF65-F5344CB8AC3E}">
        <p14:creationId xmlns:p14="http://schemas.microsoft.com/office/powerpoint/2010/main" val="17142952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Tutorial: Binary Classification (Gaussian) </a:t>
            </a:r>
            <a:endParaRPr lang="en-US" dirty="0"/>
          </a:p>
        </p:txBody>
      </p:sp>
      <p:pic>
        <p:nvPicPr>
          <p:cNvPr id="3" name="2019-03-28_5-56-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7078" y="974725"/>
            <a:ext cx="10215624" cy="5588000"/>
          </a:xfrm>
          <a:prstGeom prst="rect">
            <a:avLst/>
          </a:prstGeom>
        </p:spPr>
      </p:pic>
    </p:spTree>
    <p:extLst>
      <p:ext uri="{BB962C8B-B14F-4D97-AF65-F5344CB8AC3E}">
        <p14:creationId xmlns:p14="http://schemas.microsoft.com/office/powerpoint/2010/main" val="4078727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Tutorial: Binary Classification </a:t>
            </a:r>
            <a:r>
              <a:rPr lang="en-US" dirty="0" smtClean="0"/>
              <a:t>(Circle) </a:t>
            </a:r>
            <a:endParaRPr lang="en-US" dirty="0"/>
          </a:p>
        </p:txBody>
      </p:sp>
      <p:pic>
        <p:nvPicPr>
          <p:cNvPr id="3" name="2019-03-28_6-02-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2849" y="993775"/>
            <a:ext cx="10024081" cy="5483225"/>
          </a:xfrm>
          <a:prstGeom prst="rect">
            <a:avLst/>
          </a:prstGeom>
        </p:spPr>
      </p:pic>
    </p:spTree>
    <p:extLst>
      <p:ext uri="{BB962C8B-B14F-4D97-AF65-F5344CB8AC3E}">
        <p14:creationId xmlns:p14="http://schemas.microsoft.com/office/powerpoint/2010/main" val="3979319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Quadratic Function (Simulation)</a:t>
            </a:r>
            <a:endParaRPr lang="en-US" dirty="0"/>
          </a:p>
        </p:txBody>
      </p:sp>
      <p:pic>
        <p:nvPicPr>
          <p:cNvPr id="3" name="Picture 2"/>
          <p:cNvPicPr>
            <a:picLocks noChangeAspect="1"/>
          </p:cNvPicPr>
          <p:nvPr/>
        </p:nvPicPr>
        <p:blipFill>
          <a:blip r:embed="rId2"/>
          <a:stretch>
            <a:fillRect/>
          </a:stretch>
        </p:blipFill>
        <p:spPr>
          <a:xfrm>
            <a:off x="271312" y="1009999"/>
            <a:ext cx="11649376" cy="584800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18008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80080" y="1630680"/>
                <a:ext cx="11531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7852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𝟎𝟏</m:t>
                      </m:r>
                    </m:oMath>
                  </m:oMathPara>
                </a14:m>
                <a:endParaRPr lang="en-US" b="1"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478520" y="1630680"/>
                <a:ext cx="1153160" cy="369332"/>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241300" y="1009999"/>
            <a:ext cx="1658620" cy="307777"/>
          </a:xfrm>
          <a:prstGeom prst="rect">
            <a:avLst/>
          </a:prstGeom>
          <a:noFill/>
        </p:spPr>
        <p:txBody>
          <a:bodyPr wrap="square" rtlCol="0">
            <a:spAutoFit/>
          </a:bodyPr>
          <a:lstStyle/>
          <a:p>
            <a:r>
              <a:rPr lang="en-US" sz="1400" b="1" dirty="0" smtClean="0">
                <a:cs typeface="Arial" pitchFamily="34" charset="0"/>
              </a:rPr>
              <a:t>10 iterations</a:t>
            </a:r>
          </a:p>
        </p:txBody>
      </p:sp>
      <mc:AlternateContent xmlns:mc="http://schemas.openxmlformats.org/markup-compatibility/2006" xmlns:a14="http://schemas.microsoft.com/office/drawing/2010/main">
        <mc:Choice Requires="a14">
          <p:sp>
            <p:nvSpPr>
              <p:cNvPr id="8" name="TextBox 7"/>
              <p:cNvSpPr txBox="1"/>
              <p:nvPr/>
            </p:nvSpPr>
            <p:spPr>
              <a:xfrm>
                <a:off x="3180080" y="46278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𝟗</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80080" y="4627880"/>
                <a:ext cx="11531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37880" y="432816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37880" y="4328160"/>
                <a:ext cx="1153160" cy="369332"/>
              </a:xfrm>
              <a:prstGeom prst="rect">
                <a:avLst/>
              </a:prstGeom>
              <a:blipFill>
                <a:blip r:embed="rId6"/>
                <a:stretch>
                  <a:fillRect/>
                </a:stretch>
              </a:blipFill>
            </p:spPr>
            <p:txBody>
              <a:bodyPr/>
              <a:lstStyle/>
              <a:p>
                <a:r>
                  <a:rPr lang="en-US">
                    <a:noFill/>
                  </a:rPr>
                  <a:t> </a:t>
                </a:r>
              </a:p>
            </p:txBody>
          </p:sp>
        </mc:Fallback>
      </mc:AlternateContent>
      <p:sp>
        <p:nvSpPr>
          <p:cNvPr id="12" name="TextBox 11"/>
          <p:cNvSpPr txBox="1"/>
          <p:nvPr/>
        </p:nvSpPr>
        <p:spPr>
          <a:xfrm>
            <a:off x="241300" y="6364319"/>
            <a:ext cx="1658620" cy="307777"/>
          </a:xfrm>
          <a:prstGeom prst="rect">
            <a:avLst/>
          </a:prstGeom>
          <a:noFill/>
        </p:spPr>
        <p:txBody>
          <a:bodyPr wrap="square" rtlCol="0">
            <a:spAutoFit/>
          </a:bodyPr>
          <a:lstStyle/>
          <a:p>
            <a:r>
              <a:rPr lang="en-US" sz="1400" b="1" dirty="0" smtClean="0">
                <a:solidFill>
                  <a:srgbClr val="FF0000"/>
                </a:solidFill>
                <a:cs typeface="Arial" pitchFamily="34" charset="0"/>
              </a:rPr>
              <a:t>See tutorials</a:t>
            </a:r>
          </a:p>
        </p:txBody>
      </p:sp>
    </p:spTree>
    <p:extLst>
      <p:ext uri="{BB962C8B-B14F-4D97-AF65-F5344CB8AC3E}">
        <p14:creationId xmlns:p14="http://schemas.microsoft.com/office/powerpoint/2010/main" val="903046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Learning Rates</a:t>
            </a:r>
            <a:endParaRPr lang="en-US" dirty="0"/>
          </a:p>
        </p:txBody>
      </p:sp>
      <p:pic>
        <p:nvPicPr>
          <p:cNvPr id="3" name="Picture 2" descr="http://cs231n.github.io/assets/nn3/learningrat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932" y="936747"/>
            <a:ext cx="6564868" cy="592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69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a Neural Network</a:t>
            </a:r>
            <a:endParaRPr lang="en-US" dirty="0"/>
          </a:p>
        </p:txBody>
      </p:sp>
      <p:sp>
        <p:nvSpPr>
          <p:cNvPr id="3" name="Rectangle 2"/>
          <p:cNvSpPr/>
          <p:nvPr/>
        </p:nvSpPr>
        <p:spPr>
          <a:xfrm>
            <a:off x="241300" y="6275755"/>
            <a:ext cx="11066780" cy="369332"/>
          </a:xfrm>
          <a:prstGeom prst="rect">
            <a:avLst/>
          </a:prstGeom>
        </p:spPr>
        <p:txBody>
          <a:bodyPr wrap="square">
            <a:spAutoFit/>
          </a:bodyPr>
          <a:lstStyle/>
          <a:p>
            <a:r>
              <a:rPr lang="en-US" dirty="0">
                <a:hlinkClick r:id="rId2"/>
              </a:rPr>
              <a:t>https://</a:t>
            </a:r>
            <a:r>
              <a:rPr lang="en-US" dirty="0" smtClean="0">
                <a:hlinkClick r:id="rId2"/>
              </a:rPr>
              <a:t>towardsdatascience.com/how-to-build-your-own-neural-network-from-scratch-in-python-68998a08e4f6</a:t>
            </a:r>
            <a:r>
              <a:rPr lang="en-US" dirty="0" smtClean="0"/>
              <a:t> </a:t>
            </a:r>
            <a:endParaRPr lang="en-US" dirty="0"/>
          </a:p>
        </p:txBody>
      </p:sp>
      <p:pic>
        <p:nvPicPr>
          <p:cNvPr id="4" name="Picture 3"/>
          <p:cNvPicPr>
            <a:picLocks noChangeAspect="1"/>
          </p:cNvPicPr>
          <p:nvPr/>
        </p:nvPicPr>
        <p:blipFill>
          <a:blip r:embed="rId3"/>
          <a:stretch>
            <a:fillRect/>
          </a:stretch>
        </p:blipFill>
        <p:spPr>
          <a:xfrm>
            <a:off x="398145" y="1532665"/>
            <a:ext cx="4554686" cy="4192495"/>
          </a:xfrm>
          <a:prstGeom prst="rect">
            <a:avLst/>
          </a:prstGeom>
        </p:spPr>
      </p:pic>
      <p:pic>
        <p:nvPicPr>
          <p:cNvPr id="5" name="Picture 4"/>
          <p:cNvPicPr>
            <a:picLocks noChangeAspect="1"/>
          </p:cNvPicPr>
          <p:nvPr/>
        </p:nvPicPr>
        <p:blipFill>
          <a:blip r:embed="rId4"/>
          <a:stretch>
            <a:fillRect/>
          </a:stretch>
        </p:blipFill>
        <p:spPr>
          <a:xfrm>
            <a:off x="5133975" y="1879964"/>
            <a:ext cx="6731357" cy="2615835"/>
          </a:xfrm>
          <a:prstGeom prst="rect">
            <a:avLst/>
          </a:prstGeom>
        </p:spPr>
      </p:pic>
    </p:spTree>
    <p:extLst>
      <p:ext uri="{BB962C8B-B14F-4D97-AF65-F5344CB8AC3E}">
        <p14:creationId xmlns:p14="http://schemas.microsoft.com/office/powerpoint/2010/main" val="297757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Training the Neural Network</a:t>
            </a:r>
            <a:endParaRPr lang="en-US" dirty="0"/>
          </a:p>
        </p:txBody>
      </p:sp>
      <p:sp>
        <p:nvSpPr>
          <p:cNvPr id="4" name="Rectangle 3"/>
          <p:cNvSpPr/>
          <p:nvPr/>
        </p:nvSpPr>
        <p:spPr>
          <a:xfrm>
            <a:off x="241300" y="1000036"/>
            <a:ext cx="11727180"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a:t>Naturally, the right values for the weights and biases determines the strength of the predictions. The process of fine-tuning the weights and biases from the input data is known as training the Neural Network</a:t>
            </a:r>
            <a:r>
              <a:rPr lang="en-US" sz="2000" dirty="0" smtClean="0"/>
              <a:t>.</a:t>
            </a:r>
          </a:p>
          <a:p>
            <a:pPr marL="342900" indent="-342900">
              <a:lnSpc>
                <a:spcPct val="200000"/>
              </a:lnSpc>
              <a:buFont typeface="Arial" panose="020B0604020202020204" pitchFamily="34" charset="0"/>
              <a:buChar char="•"/>
            </a:pPr>
            <a:r>
              <a:rPr lang="en-US" sz="2000" dirty="0"/>
              <a:t>Our goal in training is to find the best set of weights and biases that minimizes the loss function.</a:t>
            </a:r>
          </a:p>
          <a:p>
            <a:pPr marL="342900" indent="-342900">
              <a:lnSpc>
                <a:spcPct val="200000"/>
              </a:lnSpc>
              <a:buFont typeface="Arial" panose="020B0604020202020204" pitchFamily="34" charset="0"/>
              <a:buChar char="•"/>
            </a:pPr>
            <a:endParaRPr lang="en-US" sz="2000" dirty="0"/>
          </a:p>
        </p:txBody>
      </p:sp>
      <p:sp>
        <p:nvSpPr>
          <p:cNvPr id="5" name="Rectangle 4"/>
          <p:cNvSpPr/>
          <p:nvPr/>
        </p:nvSpPr>
        <p:spPr>
          <a:xfrm>
            <a:off x="330200" y="6331635"/>
            <a:ext cx="11195050" cy="369332"/>
          </a:xfrm>
          <a:prstGeom prst="rect">
            <a:avLst/>
          </a:prstGeom>
        </p:spPr>
        <p:txBody>
          <a:bodyPr wrap="square">
            <a:spAutoFit/>
          </a:bodyPr>
          <a:lstStyle/>
          <a:p>
            <a:r>
              <a:rPr lang="en-US" dirty="0">
                <a:hlinkClick r:id="rId2"/>
              </a:rPr>
              <a:t>https://</a:t>
            </a:r>
            <a:r>
              <a:rPr lang="en-US" dirty="0" smtClean="0">
                <a:hlinkClick r:id="rId2"/>
              </a:rPr>
              <a:t>towardsdatascience.com/how-to-build-your-own-neural-network-from-scratch-in-python-68998a08e4f6</a:t>
            </a:r>
            <a:r>
              <a:rPr lang="en-US" dirty="0" smtClean="0"/>
              <a:t> </a:t>
            </a:r>
            <a:endParaRPr lang="en-US" dirty="0"/>
          </a:p>
        </p:txBody>
      </p:sp>
      <p:pic>
        <p:nvPicPr>
          <p:cNvPr id="6" name="Picture 5"/>
          <p:cNvPicPr>
            <a:picLocks noChangeAspect="1"/>
          </p:cNvPicPr>
          <p:nvPr/>
        </p:nvPicPr>
        <p:blipFill>
          <a:blip r:embed="rId3"/>
          <a:stretch>
            <a:fillRect/>
          </a:stretch>
        </p:blipFill>
        <p:spPr>
          <a:xfrm>
            <a:off x="0" y="3243431"/>
            <a:ext cx="8194675" cy="1482694"/>
          </a:xfrm>
          <a:prstGeom prst="rect">
            <a:avLst/>
          </a:prstGeom>
        </p:spPr>
      </p:pic>
      <p:pic>
        <p:nvPicPr>
          <p:cNvPr id="8" name="Picture 7"/>
          <p:cNvPicPr>
            <a:picLocks noChangeAspect="1"/>
          </p:cNvPicPr>
          <p:nvPr/>
        </p:nvPicPr>
        <p:blipFill rotWithShape="1">
          <a:blip r:embed="rId4"/>
          <a:srcRect l="2633"/>
          <a:stretch/>
        </p:blipFill>
        <p:spPr>
          <a:xfrm>
            <a:off x="7353300" y="3203940"/>
            <a:ext cx="4695825" cy="3044370"/>
          </a:xfrm>
          <a:prstGeom prst="rect">
            <a:avLst/>
          </a:prstGeom>
        </p:spPr>
      </p:pic>
    </p:spTree>
    <p:extLst>
      <p:ext uri="{BB962C8B-B14F-4D97-AF65-F5344CB8AC3E}">
        <p14:creationId xmlns:p14="http://schemas.microsoft.com/office/powerpoint/2010/main" val="3355831897"/>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4322</TotalTime>
  <Words>741</Words>
  <Application>Microsoft Office PowerPoint</Application>
  <PresentationFormat>Widescreen</PresentationFormat>
  <Paragraphs>149</Paragraphs>
  <Slides>56</Slides>
  <Notes>1</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medium-content-serif-font</vt:lpstr>
      <vt:lpstr>Arial</vt:lpstr>
      <vt:lpstr>Calibri</vt:lpstr>
      <vt:lpstr>Cambria Math</vt:lpstr>
      <vt:lpstr>Georgia</vt:lpstr>
      <vt:lpstr>Impact</vt:lpstr>
      <vt:lpstr>Wingdings</vt:lpstr>
      <vt:lpstr>Uwaterloo_Theme</vt:lpstr>
      <vt:lpstr>Uwaterloo</vt:lpstr>
      <vt:lpstr>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151</cp:revision>
  <dcterms:created xsi:type="dcterms:W3CDTF">2018-10-10T19:11:49Z</dcterms:created>
  <dcterms:modified xsi:type="dcterms:W3CDTF">2019-04-02T11:54:18Z</dcterms:modified>
</cp:coreProperties>
</file>